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Hi all, our teams topic is “NER and Headline Generation for News Articles”</a:t>
            </a:r>
            <a:endParaRPr/>
          </a:p>
          <a:p>
            <a:pPr indent="0" lvl="0" marL="0" rtl="0" algn="l">
              <a:lnSpc>
                <a:spcPct val="100000"/>
              </a:lnSpc>
              <a:spcBef>
                <a:spcPts val="0"/>
              </a:spcBef>
              <a:spcAft>
                <a:spcPts val="0"/>
              </a:spcAft>
              <a:buSzPts val="1400"/>
              <a:buNone/>
            </a:pPr>
            <a:br>
              <a:rPr lang="en-US"/>
            </a:br>
            <a:r>
              <a:rPr lang="en-US"/>
              <a:t>We kind of know by now what it takes to write a short letter vs writing a long one after working on our papers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Through this project we are shorten a whole letter or an article down to 1 sentence and still keep good context</a:t>
            </a:r>
            <a:endParaRPr/>
          </a:p>
        </p:txBody>
      </p:sp>
      <p:sp>
        <p:nvSpPr>
          <p:cNvPr id="100" name="Google Shape;10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1a2a2fb3b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1a2a2fb3b_1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Saman - or handoff to someone</a:t>
            </a:r>
            <a:endParaRPr/>
          </a:p>
          <a:p>
            <a:pPr indent="0" lvl="0" marL="0" rtl="0" algn="l">
              <a:spcBef>
                <a:spcPts val="0"/>
              </a:spcBef>
              <a:spcAft>
                <a:spcPts val="0"/>
              </a:spcAft>
              <a:buNone/>
            </a:pPr>
            <a:r>
              <a:t/>
            </a:r>
            <a:endParaRPr/>
          </a:p>
        </p:txBody>
      </p:sp>
      <p:sp>
        <p:nvSpPr>
          <p:cNvPr id="215" name="Google Shape;215;g121a2a2fb3b_1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3d2bfa71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3d2bfa714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23d2bfa714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1924f660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1924f6603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21924f6603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1a2a2fb3b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1a2a2fb3b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Contributions and dataset - 1 minute</a:t>
            </a:r>
            <a:endParaRPr/>
          </a:p>
        </p:txBody>
      </p:sp>
      <p:sp>
        <p:nvSpPr>
          <p:cNvPr id="238" name="Google Shape;238;g121a2a2fb3b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1924f6603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1924f6603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200"/>
              </a:spcBef>
              <a:spcAft>
                <a:spcPts val="0"/>
              </a:spcAft>
              <a:buNone/>
            </a:pPr>
            <a:r>
              <a:rPr lang="en-US" sz="1100">
                <a:solidFill>
                  <a:srgbClr val="3F3F3F"/>
                </a:solidFill>
                <a:latin typeface="Open Sans"/>
                <a:ea typeface="Open Sans"/>
                <a:cs typeface="Open Sans"/>
                <a:sym typeface="Open Sans"/>
              </a:rPr>
              <a:t>If you think about it, headline generation is an extreme case of summarization where we are distilling down about a thousand words into about 10. </a:t>
            </a:r>
            <a:endParaRPr sz="1100">
              <a:solidFill>
                <a:srgbClr val="3F3F3F"/>
              </a:solidFill>
              <a:latin typeface="Open Sans"/>
              <a:ea typeface="Open Sans"/>
              <a:cs typeface="Open Sans"/>
              <a:sym typeface="Open Sans"/>
            </a:endParaRPr>
          </a:p>
          <a:p>
            <a:pPr indent="-298450" lvl="0" marL="457200" rtl="0" algn="l">
              <a:lnSpc>
                <a:spcPct val="90000"/>
              </a:lnSpc>
              <a:spcBef>
                <a:spcPts val="1200"/>
              </a:spcBef>
              <a:spcAft>
                <a:spcPts val="0"/>
              </a:spcAft>
              <a:buClr>
                <a:srgbClr val="3F3F3F"/>
              </a:buClr>
              <a:buSzPts val="1100"/>
              <a:buFont typeface="Open Sans"/>
              <a:buChar char="●"/>
            </a:pPr>
            <a:r>
              <a:rPr lang="en-US" sz="1100">
                <a:solidFill>
                  <a:srgbClr val="3F3F3F"/>
                </a:solidFill>
                <a:latin typeface="Open Sans"/>
                <a:ea typeface="Open Sans"/>
                <a:cs typeface="Open Sans"/>
                <a:sym typeface="Open Sans"/>
              </a:rPr>
              <a:t>Also, headlines are meant to be catchy and sometimes </a:t>
            </a:r>
            <a:r>
              <a:rPr lang="en-US" sz="1100">
                <a:solidFill>
                  <a:srgbClr val="3F3F3F"/>
                </a:solidFill>
                <a:latin typeface="Open Sans"/>
                <a:ea typeface="Open Sans"/>
                <a:cs typeface="Open Sans"/>
                <a:sym typeface="Open Sans"/>
              </a:rPr>
              <a:t>provoking</a:t>
            </a:r>
            <a:endParaRPr sz="1100">
              <a:solidFill>
                <a:srgbClr val="3F3F3F"/>
              </a:solidFill>
              <a:latin typeface="Open Sans"/>
              <a:ea typeface="Open Sans"/>
              <a:cs typeface="Open Sans"/>
              <a:sym typeface="Open Sans"/>
            </a:endParaRPr>
          </a:p>
          <a:p>
            <a:pPr indent="-298450" lvl="0" marL="457200" rtl="0" algn="l">
              <a:lnSpc>
                <a:spcPct val="90000"/>
              </a:lnSpc>
              <a:spcBef>
                <a:spcPts val="0"/>
              </a:spcBef>
              <a:spcAft>
                <a:spcPts val="0"/>
              </a:spcAft>
              <a:buClr>
                <a:srgbClr val="3F3F3F"/>
              </a:buClr>
              <a:buSzPts val="1100"/>
              <a:buFont typeface="Open Sans"/>
              <a:buChar char="●"/>
            </a:pPr>
            <a:r>
              <a:rPr lang="en-US" sz="1100">
                <a:solidFill>
                  <a:srgbClr val="3F3F3F"/>
                </a:solidFill>
                <a:latin typeface="Open Sans"/>
                <a:ea typeface="Open Sans"/>
                <a:cs typeface="Open Sans"/>
                <a:sym typeface="Open Sans"/>
              </a:rPr>
              <a:t>T</a:t>
            </a:r>
            <a:r>
              <a:rPr lang="en-US" sz="1100">
                <a:solidFill>
                  <a:srgbClr val="3F3F3F"/>
                </a:solidFill>
                <a:latin typeface="Open Sans"/>
                <a:ea typeface="Open Sans"/>
                <a:cs typeface="Open Sans"/>
                <a:sym typeface="Open Sans"/>
              </a:rPr>
              <a:t>he 1st 3 sentences are generally used for summarization with the hope the article is summarized in the 1st 3 sentences</a:t>
            </a:r>
            <a:endParaRPr sz="1100">
              <a:solidFill>
                <a:srgbClr val="3F3F3F"/>
              </a:solidFill>
              <a:latin typeface="Open Sans"/>
              <a:ea typeface="Open Sans"/>
              <a:cs typeface="Open Sans"/>
              <a:sym typeface="Open Sans"/>
            </a:endParaRPr>
          </a:p>
          <a:p>
            <a:pPr indent="-298450" lvl="0" marL="457200" rtl="0" algn="l">
              <a:lnSpc>
                <a:spcPct val="90000"/>
              </a:lnSpc>
              <a:spcBef>
                <a:spcPts val="0"/>
              </a:spcBef>
              <a:spcAft>
                <a:spcPts val="0"/>
              </a:spcAft>
              <a:buClr>
                <a:srgbClr val="3F3F3F"/>
              </a:buClr>
              <a:buSzPts val="1100"/>
              <a:buFont typeface="Open Sans"/>
              <a:buChar char="●"/>
            </a:pPr>
            <a:r>
              <a:rPr lang="en-US" sz="1100">
                <a:solidFill>
                  <a:srgbClr val="3F3F3F"/>
                </a:solidFill>
                <a:latin typeface="Open Sans"/>
                <a:ea typeface="Open Sans"/>
                <a:cs typeface="Open Sans"/>
                <a:sym typeface="Open Sans"/>
              </a:rPr>
              <a:t>Our hypothesis is that reducing article length by filtering-in sentences with high value Named Entities and pre-summarization techniques will  improve headline summarization </a:t>
            </a:r>
            <a:r>
              <a:rPr lang="en-US" sz="1100">
                <a:solidFill>
                  <a:srgbClr val="3F3F3F"/>
                </a:solidFill>
                <a:latin typeface="Open Sans"/>
                <a:ea typeface="Open Sans"/>
                <a:cs typeface="Open Sans"/>
                <a:sym typeface="Open Sans"/>
              </a:rPr>
              <a:t>performance</a:t>
            </a:r>
            <a:r>
              <a:rPr lang="en-US" sz="1100">
                <a:solidFill>
                  <a:srgbClr val="3F3F3F"/>
                </a:solidFill>
                <a:latin typeface="Open Sans"/>
                <a:ea typeface="Open Sans"/>
                <a:cs typeface="Open Sans"/>
                <a:sym typeface="Open Sans"/>
              </a:rPr>
              <a:t> when compared to just using the 1st 3 sentences</a:t>
            </a:r>
            <a:endParaRPr sz="1100">
              <a:solidFill>
                <a:srgbClr val="3F3F3F"/>
              </a:solidFill>
              <a:latin typeface="Open Sans"/>
              <a:ea typeface="Open Sans"/>
              <a:cs typeface="Open Sans"/>
              <a:sym typeface="Open Sans"/>
            </a:endParaRPr>
          </a:p>
          <a:p>
            <a:pPr indent="0" lvl="0" marL="0" rtl="0" algn="l">
              <a:lnSpc>
                <a:spcPct val="90000"/>
              </a:lnSpc>
              <a:spcBef>
                <a:spcPts val="1200"/>
              </a:spcBef>
              <a:spcAft>
                <a:spcPts val="0"/>
              </a:spcAft>
              <a:buNone/>
            </a:pPr>
            <a:r>
              <a:rPr lang="en-US" sz="1100">
                <a:solidFill>
                  <a:srgbClr val="3F3F3F"/>
                </a:solidFill>
                <a:latin typeface="Open Sans"/>
                <a:ea typeface="Open Sans"/>
                <a:cs typeface="Open Sans"/>
                <a:sym typeface="Open Sans"/>
              </a:rPr>
              <a:t>The datasets we used are:</a:t>
            </a:r>
            <a:endParaRPr sz="1100">
              <a:solidFill>
                <a:srgbClr val="3F3F3F"/>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US" sz="1100">
                <a:latin typeface="Open Sans"/>
                <a:ea typeface="Open Sans"/>
                <a:cs typeface="Open Sans"/>
                <a:sym typeface="Open Sans"/>
              </a:rPr>
              <a:t>For NER we used </a:t>
            </a:r>
            <a:r>
              <a:rPr lang="en-US" sz="1100">
                <a:latin typeface="Open Sans"/>
                <a:ea typeface="Open Sans"/>
                <a:cs typeface="Open Sans"/>
                <a:sym typeface="Open Sans"/>
              </a:rPr>
              <a:t>CORD-NER dataset consisting of I.O.B annotations across 75 NEs</a:t>
            </a:r>
            <a:endParaRPr sz="1100">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US" sz="1100">
                <a:latin typeface="Open Sans"/>
                <a:ea typeface="Open Sans"/>
                <a:cs typeface="Open Sans"/>
                <a:sym typeface="Open Sans"/>
              </a:rPr>
              <a:t>For summarization, we used COVID news articles collected over a 4 month period and referenced on the slide</a:t>
            </a:r>
            <a:endParaRPr sz="1100">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US" sz="1100">
                <a:latin typeface="Open Sans"/>
                <a:ea typeface="Open Sans"/>
                <a:cs typeface="Open Sans"/>
                <a:sym typeface="Open Sans"/>
              </a:rPr>
              <a:t>and separately, we also used the dataset of CNN news articles</a:t>
            </a:r>
            <a:endParaRPr sz="1100">
              <a:latin typeface="Open Sans"/>
              <a:ea typeface="Open Sans"/>
              <a:cs typeface="Open Sans"/>
              <a:sym typeface="Open Sans"/>
            </a:endParaRPr>
          </a:p>
          <a:p>
            <a:pPr indent="0" lvl="0" marL="0" rtl="0" algn="l">
              <a:spcBef>
                <a:spcPts val="0"/>
              </a:spcBef>
              <a:spcAft>
                <a:spcPts val="0"/>
              </a:spcAft>
              <a:buNone/>
            </a:pPr>
            <a:r>
              <a:rPr lang="en-US" sz="1100">
                <a:latin typeface="Open Sans"/>
                <a:ea typeface="Open Sans"/>
                <a:cs typeface="Open Sans"/>
                <a:sym typeface="Open Sans"/>
              </a:rPr>
              <a:t>Note that CNN news is across many topics vs COVID news is a specific topic and we used both separately for modeling and experimentation</a:t>
            </a:r>
            <a:endParaRPr sz="1100">
              <a:solidFill>
                <a:srgbClr val="3F3F3F"/>
              </a:solidFill>
              <a:latin typeface="Open Sans"/>
              <a:ea typeface="Open Sans"/>
              <a:cs typeface="Open Sans"/>
              <a:sym typeface="Open Sans"/>
            </a:endParaRPr>
          </a:p>
          <a:p>
            <a:pPr indent="0" lvl="0" marL="0" rtl="0" algn="l">
              <a:lnSpc>
                <a:spcPct val="90000"/>
              </a:lnSpc>
              <a:spcBef>
                <a:spcPts val="1200"/>
              </a:spcBef>
              <a:spcAft>
                <a:spcPts val="0"/>
              </a:spcAft>
              <a:buNone/>
            </a:pPr>
            <a:r>
              <a:t/>
            </a:r>
            <a:endParaRPr sz="1600">
              <a:solidFill>
                <a:srgbClr val="3F3F3F"/>
              </a:solidFill>
              <a:latin typeface="Open Sans"/>
              <a:ea typeface="Open Sans"/>
              <a:cs typeface="Open Sans"/>
              <a:sym typeface="Open Sans"/>
            </a:endParaRPr>
          </a:p>
          <a:p>
            <a:pPr indent="0" lvl="0" marL="0" rtl="0" algn="l">
              <a:lnSpc>
                <a:spcPct val="90000"/>
              </a:lnSpc>
              <a:spcBef>
                <a:spcPts val="1200"/>
              </a:spcBef>
              <a:spcAft>
                <a:spcPts val="0"/>
              </a:spcAft>
              <a:buNone/>
            </a:pPr>
            <a:r>
              <a:rPr lang="en-US" sz="1600">
                <a:solidFill>
                  <a:srgbClr val="3F3F3F"/>
                </a:solidFill>
                <a:latin typeface="Open Sans"/>
                <a:ea typeface="Open Sans"/>
                <a:cs typeface="Open Sans"/>
                <a:sym typeface="Open Sans"/>
              </a:rPr>
              <a:t>……………</a:t>
            </a:r>
            <a:endParaRPr sz="1600">
              <a:solidFill>
                <a:srgbClr val="3F3F3F"/>
              </a:solidFill>
              <a:latin typeface="Open Sans"/>
              <a:ea typeface="Open Sans"/>
              <a:cs typeface="Open Sans"/>
              <a:sym typeface="Open Sans"/>
            </a:endParaRPr>
          </a:p>
          <a:p>
            <a:pPr indent="-319405" lvl="0" marL="457200" rtl="0" algn="l">
              <a:lnSpc>
                <a:spcPct val="90000"/>
              </a:lnSpc>
              <a:spcBef>
                <a:spcPts val="1200"/>
              </a:spcBef>
              <a:spcAft>
                <a:spcPts val="0"/>
              </a:spcAft>
              <a:buClr>
                <a:srgbClr val="E88B33"/>
              </a:buClr>
              <a:buSzPts val="1430"/>
              <a:buFont typeface="Open Sans"/>
              <a:buChar char="●"/>
            </a:pPr>
            <a:r>
              <a:rPr lang="en-US" sz="1600">
                <a:solidFill>
                  <a:srgbClr val="3F3F3F"/>
                </a:solidFill>
                <a:latin typeface="Open Sans"/>
                <a:ea typeface="Open Sans"/>
                <a:cs typeface="Open Sans"/>
                <a:sym typeface="Open Sans"/>
              </a:rPr>
              <a:t>Sentences that include Names Entities - "who", "where," and "when" would likely be better candidates to form the text summary (Štěpán Műller, 2019) </a:t>
            </a:r>
            <a:endParaRPr sz="1600">
              <a:solidFill>
                <a:srgbClr val="3F3F3F"/>
              </a:solidFill>
              <a:latin typeface="Open Sans"/>
              <a:ea typeface="Open Sans"/>
              <a:cs typeface="Open Sans"/>
              <a:sym typeface="Open Sans"/>
            </a:endParaRPr>
          </a:p>
          <a:p>
            <a:pPr indent="-319405" lvl="0" marL="914400" rtl="0" algn="l">
              <a:lnSpc>
                <a:spcPct val="90000"/>
              </a:lnSpc>
              <a:spcBef>
                <a:spcPts val="0"/>
              </a:spcBef>
              <a:spcAft>
                <a:spcPts val="0"/>
              </a:spcAft>
              <a:buClr>
                <a:srgbClr val="E88B33"/>
              </a:buClr>
              <a:buSzPts val="1430"/>
              <a:buFont typeface="Open Sans"/>
              <a:buChar char="●"/>
            </a:pPr>
            <a:r>
              <a:rPr lang="en-US" sz="1600">
                <a:solidFill>
                  <a:srgbClr val="3F3F3F"/>
                </a:solidFill>
                <a:latin typeface="Open Sans"/>
                <a:ea typeface="Open Sans"/>
                <a:cs typeface="Open Sans"/>
                <a:sym typeface="Open Sans"/>
              </a:rPr>
              <a:t>Is that true for Headline generation?</a:t>
            </a:r>
            <a:endParaRPr sz="1600">
              <a:solidFill>
                <a:srgbClr val="3F3F3F"/>
              </a:solidFill>
              <a:latin typeface="Open Sans"/>
              <a:ea typeface="Open Sans"/>
              <a:cs typeface="Open Sans"/>
              <a:sym typeface="Open Sans"/>
            </a:endParaRPr>
          </a:p>
          <a:p>
            <a:pPr indent="0" lvl="0" marL="914400" rtl="0" algn="l">
              <a:lnSpc>
                <a:spcPct val="90000"/>
              </a:lnSpc>
              <a:spcBef>
                <a:spcPts val="1200"/>
              </a:spcBef>
              <a:spcAft>
                <a:spcPts val="0"/>
              </a:spcAft>
              <a:buNone/>
            </a:pPr>
            <a:r>
              <a:t/>
            </a:r>
            <a:endParaRPr sz="1600">
              <a:solidFill>
                <a:srgbClr val="3F3F3F"/>
              </a:solidFill>
              <a:latin typeface="Open Sans"/>
              <a:ea typeface="Open Sans"/>
              <a:cs typeface="Open Sans"/>
              <a:sym typeface="Open Sans"/>
            </a:endParaRPr>
          </a:p>
          <a:p>
            <a:pPr indent="0" lvl="0" marL="0" rtl="0" algn="l">
              <a:lnSpc>
                <a:spcPct val="110000"/>
              </a:lnSpc>
              <a:spcBef>
                <a:spcPts val="1200"/>
              </a:spcBef>
              <a:spcAft>
                <a:spcPts val="0"/>
              </a:spcAft>
              <a:buNone/>
            </a:pPr>
            <a:r>
              <a:t/>
            </a:r>
            <a:endParaRPr sz="2000">
              <a:solidFill>
                <a:srgbClr val="3F3F3F"/>
              </a:solidFill>
              <a:latin typeface="Open Sans"/>
              <a:ea typeface="Open Sans"/>
              <a:cs typeface="Open Sans"/>
              <a:sym typeface="Open Sans"/>
            </a:endParaRPr>
          </a:p>
          <a:p>
            <a:pPr indent="0" lvl="0" marL="0" rtl="0" algn="l">
              <a:lnSpc>
                <a:spcPct val="110000"/>
              </a:lnSpc>
              <a:spcBef>
                <a:spcPts val="1200"/>
              </a:spcBef>
              <a:spcAft>
                <a:spcPts val="0"/>
              </a:spcAft>
              <a:buClr>
                <a:schemeClr val="dk1"/>
              </a:buClr>
              <a:buSzPts val="1100"/>
              <a:buFont typeface="Arial"/>
              <a:buNone/>
            </a:pPr>
            <a:r>
              <a:rPr lang="en-US" sz="2000">
                <a:solidFill>
                  <a:srgbClr val="3F3F3F"/>
                </a:solidFill>
                <a:latin typeface="Open Sans"/>
                <a:ea typeface="Open Sans"/>
                <a:cs typeface="Open Sans"/>
                <a:sym typeface="Open Sans"/>
              </a:rPr>
              <a:t>News articles do not conform to a max token limit and transformer compute cost end up being quadratic. </a:t>
            </a:r>
            <a:endParaRPr sz="2000">
              <a:solidFill>
                <a:srgbClr val="3F3F3F"/>
              </a:solidFill>
              <a:latin typeface="Open Sans"/>
              <a:ea typeface="Open Sans"/>
              <a:cs typeface="Open Sans"/>
              <a:sym typeface="Open Sans"/>
            </a:endParaRPr>
          </a:p>
          <a:p>
            <a:pPr indent="-342900" lvl="0" marL="457200" rtl="0" algn="l">
              <a:lnSpc>
                <a:spcPct val="110000"/>
              </a:lnSpc>
              <a:spcBef>
                <a:spcPts val="1200"/>
              </a:spcBef>
              <a:spcAft>
                <a:spcPts val="0"/>
              </a:spcAft>
              <a:buClr>
                <a:srgbClr val="E88B33"/>
              </a:buClr>
              <a:buSzPts val="1800"/>
              <a:buFont typeface="Open Sans"/>
              <a:buChar char="●"/>
            </a:pPr>
            <a:r>
              <a:rPr lang="en-US" sz="2000">
                <a:solidFill>
                  <a:srgbClr val="3F3F3F"/>
                </a:solidFill>
                <a:latin typeface="Open Sans"/>
                <a:ea typeface="Open Sans"/>
                <a:cs typeface="Open Sans"/>
                <a:sym typeface="Open Sans"/>
              </a:rPr>
              <a:t>Some models try to solve this problem by sliding and windowing attention (longfromer and bigbird) </a:t>
            </a:r>
            <a:endParaRPr sz="2000">
              <a:solidFill>
                <a:srgbClr val="3F3F3F"/>
              </a:solidFill>
              <a:latin typeface="Open Sans"/>
              <a:ea typeface="Open Sans"/>
              <a:cs typeface="Open Sans"/>
              <a:sym typeface="Open Sans"/>
            </a:endParaRPr>
          </a:p>
          <a:p>
            <a:pPr indent="-342900" lvl="0" marL="457200" rtl="0" algn="l">
              <a:lnSpc>
                <a:spcPct val="110000"/>
              </a:lnSpc>
              <a:spcBef>
                <a:spcPts val="0"/>
              </a:spcBef>
              <a:spcAft>
                <a:spcPts val="0"/>
              </a:spcAft>
              <a:buClr>
                <a:srgbClr val="E88B33"/>
              </a:buClr>
              <a:buSzPts val="1800"/>
              <a:buFont typeface="Open Sans"/>
              <a:buChar char="●"/>
            </a:pPr>
            <a:r>
              <a:rPr lang="en-US" sz="2000">
                <a:solidFill>
                  <a:srgbClr val="3F3F3F"/>
                </a:solidFill>
                <a:latin typeface="Open Sans"/>
                <a:ea typeface="Open Sans"/>
                <a:cs typeface="Open Sans"/>
                <a:sym typeface="Open Sans"/>
              </a:rPr>
              <a:t>Could we approach the problem by a multi stage summarization?</a:t>
            </a:r>
            <a:endParaRPr sz="2000">
              <a:solidFill>
                <a:srgbClr val="3F3F3F"/>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116" name="Google Shape;116;g121924f6603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1924f66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1924f660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Sri </a:t>
            </a:r>
            <a:endParaRPr/>
          </a:p>
          <a:p>
            <a:pPr indent="0" lvl="0" marL="0" rtl="0" algn="l">
              <a:spcBef>
                <a:spcPts val="0"/>
              </a:spcBef>
              <a:spcAft>
                <a:spcPts val="0"/>
              </a:spcAft>
              <a:buNone/>
            </a:pPr>
            <a:r>
              <a:rPr lang="en-US"/>
              <a:t>I will give a quick overview of the training and experimentation we conducted. </a:t>
            </a:r>
            <a:endParaRPr/>
          </a:p>
          <a:p>
            <a:pPr indent="0" lvl="0" marL="0" rtl="0" algn="l">
              <a:spcBef>
                <a:spcPts val="0"/>
              </a:spcBef>
              <a:spcAft>
                <a:spcPts val="0"/>
              </a:spcAft>
              <a:buNone/>
            </a:pPr>
            <a:r>
              <a:rPr lang="en-US"/>
              <a:t>We developed different pipelines for COVID and CNN news and here is the overview is the COVID training and scoring pipeline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get your attention to the bottom left of the diagram:</a:t>
            </a:r>
            <a:endParaRPr/>
          </a:p>
          <a:p>
            <a:pPr indent="-317500" lvl="0" marL="457200" rtl="0" algn="l">
              <a:spcBef>
                <a:spcPts val="0"/>
              </a:spcBef>
              <a:spcAft>
                <a:spcPts val="0"/>
              </a:spcAft>
              <a:buSzPts val="1400"/>
              <a:buAutoNum type="arabicPeriod"/>
            </a:pPr>
            <a:r>
              <a:rPr lang="en-US"/>
              <a:t>we trained a BERT model with the CORD-19 data </a:t>
            </a:r>
            <a:endParaRPr/>
          </a:p>
          <a:p>
            <a:pPr indent="-317500" lvl="0" marL="457200" rtl="0" algn="l">
              <a:spcBef>
                <a:spcPts val="0"/>
              </a:spcBef>
              <a:spcAft>
                <a:spcPts val="0"/>
              </a:spcAft>
              <a:buSzPts val="1400"/>
              <a:buAutoNum type="arabicPeriod"/>
            </a:pPr>
            <a:r>
              <a:rPr lang="en-US"/>
              <a:t>one box - above - we took 75k COVID news articles and reduced the size of each article by picking sentences with high value Named Entities</a:t>
            </a:r>
            <a:endParaRPr/>
          </a:p>
          <a:p>
            <a:pPr indent="-317500" lvl="0" marL="457200" rtl="0" algn="l">
              <a:spcBef>
                <a:spcPts val="0"/>
              </a:spcBef>
              <a:spcAft>
                <a:spcPts val="0"/>
              </a:spcAft>
              <a:buSzPts val="1400"/>
              <a:buAutoNum type="arabicPeriod"/>
            </a:pPr>
            <a:r>
              <a:rPr lang="en-US"/>
              <a:t>We then trained multiple BART and T5 summarization models (shown in orange) with full articles as well as article shortforms (filtered for NEs) </a:t>
            </a:r>
            <a:endParaRPr/>
          </a:p>
          <a:p>
            <a:pPr indent="-317500" lvl="0" marL="457200" rtl="0" algn="l">
              <a:spcBef>
                <a:spcPts val="0"/>
              </a:spcBef>
              <a:spcAft>
                <a:spcPts val="0"/>
              </a:spcAft>
              <a:buSzPts val="1400"/>
              <a:buAutoNum type="arabicPeriod"/>
            </a:pPr>
            <a:r>
              <a:rPr lang="en-US"/>
              <a:t>We then predicted and scored each of the 4 summarization models with full article text as well as article shortforms with Named Entitiy filtered sentences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will pause a moment before handing it over to Sudhrity for the next set of models</a:t>
            </a:r>
            <a:endParaRPr/>
          </a:p>
          <a:p>
            <a:pPr indent="0" lvl="0" marL="0" rtl="0" algn="l">
              <a:spcBef>
                <a:spcPts val="0"/>
              </a:spcBef>
              <a:spcAft>
                <a:spcPts val="0"/>
              </a:spcAft>
              <a:buNone/>
            </a:pPr>
            <a:r>
              <a:t/>
            </a:r>
            <a:endParaRPr/>
          </a:p>
        </p:txBody>
      </p:sp>
      <p:sp>
        <p:nvSpPr>
          <p:cNvPr id="128" name="Google Shape;128;g121924f660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1924f660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1924f660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15000"/>
              </a:lnSpc>
              <a:spcBef>
                <a:spcPts val="1200"/>
              </a:spcBef>
              <a:spcAft>
                <a:spcPts val="0"/>
              </a:spcAft>
              <a:buClr>
                <a:schemeClr val="dk1"/>
              </a:buClr>
              <a:buSzPts val="1100"/>
              <a:buFont typeface="Arial"/>
              <a:buNone/>
            </a:pPr>
            <a:r>
              <a:rPr lang="en-US"/>
              <a:t>Continuing with the experiments, for the CNN dataset, we had 0-6 or 7 scenarios. As in the COVID experiments, we started with using the first sentence as our headline followed by the first 3 sentences passed through the model to obtain our headline.  This is our baseline.</a:t>
            </a:r>
            <a:endParaRPr/>
          </a:p>
          <a:p>
            <a:pPr indent="0" lvl="0" marL="457200" rtl="0" algn="l">
              <a:lnSpc>
                <a:spcPct val="115000"/>
              </a:lnSpc>
              <a:spcBef>
                <a:spcPts val="1200"/>
              </a:spcBef>
              <a:spcAft>
                <a:spcPts val="0"/>
              </a:spcAft>
              <a:buClr>
                <a:schemeClr val="dk1"/>
              </a:buClr>
              <a:buSzPts val="1100"/>
              <a:buFont typeface="Arial"/>
              <a:buNone/>
            </a:pPr>
            <a:r>
              <a:rPr lang="en-US"/>
              <a:t>We then passed the full text through the model to generate headline. This was followed by generating headline text from summaries. We started with extractive summary followed by abstractive and a combination of extractive and abstractive.</a:t>
            </a:r>
            <a:endParaRPr/>
          </a:p>
          <a:p>
            <a:pPr indent="0" lvl="0" marL="457200" rtl="0" algn="l">
              <a:lnSpc>
                <a:spcPct val="115000"/>
              </a:lnSpc>
              <a:spcBef>
                <a:spcPts val="1200"/>
              </a:spcBef>
              <a:spcAft>
                <a:spcPts val="0"/>
              </a:spcAft>
              <a:buClr>
                <a:schemeClr val="dk1"/>
              </a:buClr>
              <a:buSzPts val="1100"/>
              <a:buFont typeface="Arial"/>
              <a:buNone/>
            </a:pPr>
            <a:r>
              <a:rPr lang="en-US"/>
              <a:t>The CNN articles were available as html pages per article. We used a Newspaper3k: Article scraping &amp; curation package to preprocess the article and converted the text and title to json.</a:t>
            </a:r>
            <a:endParaRPr/>
          </a:p>
          <a:p>
            <a:pPr indent="0" lvl="0" marL="457200" rtl="0" algn="l">
              <a:lnSpc>
                <a:spcPct val="115000"/>
              </a:lnSpc>
              <a:spcBef>
                <a:spcPts val="1200"/>
              </a:spcBef>
              <a:spcAft>
                <a:spcPts val="0"/>
              </a:spcAft>
              <a:buClr>
                <a:schemeClr val="dk1"/>
              </a:buClr>
              <a:buSzPts val="1100"/>
              <a:buFont typeface="Arial"/>
              <a:buNone/>
            </a:pPr>
            <a:r>
              <a:rPr lang="en-US"/>
              <a:t>This package also provided a method to do extractive summarization. We used this feature to generate article summary and passed this summary through our model to generate headline text.</a:t>
            </a:r>
            <a:endParaRPr/>
          </a:p>
          <a:p>
            <a:pPr indent="0" lvl="0" marL="457200" rtl="0" algn="l">
              <a:lnSpc>
                <a:spcPct val="115000"/>
              </a:lnSpc>
              <a:spcBef>
                <a:spcPts val="1200"/>
              </a:spcBef>
              <a:spcAft>
                <a:spcPts val="0"/>
              </a:spcAft>
              <a:buClr>
                <a:schemeClr val="dk1"/>
              </a:buClr>
              <a:buSzPts val="1100"/>
              <a:buFont typeface="Arial"/>
              <a:buNone/>
            </a:pPr>
            <a:r>
              <a:rPr lang="en-US"/>
              <a:t>We have used Ids to identify each of these scenarios as shown here. Read …</a:t>
            </a:r>
            <a:endParaRPr/>
          </a:p>
          <a:p>
            <a:pPr indent="0" lvl="0" marL="457200" rtl="0" algn="l">
              <a:lnSpc>
                <a:spcPct val="115000"/>
              </a:lnSpc>
              <a:spcBef>
                <a:spcPts val="1200"/>
              </a:spcBef>
              <a:spcAft>
                <a:spcPts val="0"/>
              </a:spcAft>
              <a:buClr>
                <a:schemeClr val="dk1"/>
              </a:buClr>
              <a:buSzPts val="1100"/>
              <a:buFont typeface="Arial"/>
              <a:buNone/>
            </a:pPr>
            <a:r>
              <a:rPr lang="en-US"/>
              <a:t>We have performed 4 sets of experiments for each of these scenarios (except the 1 sentence scenario, where it is just 2).  The first set of scenarios is with full data without any Named Entity recognition. We performed training and prediction using bart-large and T5-base models.</a:t>
            </a:r>
            <a:endParaRPr/>
          </a:p>
          <a:p>
            <a:pPr indent="0" lvl="0" marL="457200" rtl="0" algn="l">
              <a:lnSpc>
                <a:spcPct val="115000"/>
              </a:lnSpc>
              <a:spcBef>
                <a:spcPts val="1200"/>
              </a:spcBef>
              <a:spcAft>
                <a:spcPts val="0"/>
              </a:spcAft>
              <a:buClr>
                <a:schemeClr val="dk1"/>
              </a:buClr>
              <a:buSzPts val="1100"/>
              <a:buFont typeface="Arial"/>
              <a:buNone/>
            </a:pPr>
            <a:r>
              <a:rPr lang="en-US"/>
              <a:t>For extractive and abstractive summarization, we used SBert and bart-large-cnn models respectively.</a:t>
            </a:r>
            <a:endParaRPr/>
          </a:p>
          <a:p>
            <a:pPr indent="0" lvl="0" marL="0" rtl="0" algn="l">
              <a:spcBef>
                <a:spcPts val="1200"/>
              </a:spcBef>
              <a:spcAft>
                <a:spcPts val="0"/>
              </a:spcAft>
              <a:buClr>
                <a:schemeClr val="dk1"/>
              </a:buClr>
              <a:buSzPts val="1100"/>
              <a:buFont typeface="Arial"/>
              <a:buNone/>
            </a:pPr>
            <a:r>
              <a:t/>
            </a:r>
            <a:endParaRPr/>
          </a:p>
        </p:txBody>
      </p:sp>
      <p:sp>
        <p:nvSpPr>
          <p:cNvPr id="139" name="Google Shape;139;g121924f6603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404665fa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404665fae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15000"/>
              </a:lnSpc>
              <a:spcBef>
                <a:spcPts val="1200"/>
              </a:spcBef>
              <a:spcAft>
                <a:spcPts val="0"/>
              </a:spcAft>
              <a:buClr>
                <a:schemeClr val="dk1"/>
              </a:buClr>
              <a:buSzPts val="1100"/>
              <a:buFont typeface="Arial"/>
              <a:buNone/>
            </a:pPr>
            <a:r>
              <a:rPr lang="en-US"/>
              <a:t>We then used bert-base-NER model to extract named entities, and then scored the sentences based on the number of named entities contained in each sentence and filtered the top 50% of the sentences and passed through the training and prediction pipeline.</a:t>
            </a:r>
            <a:endParaRPr/>
          </a:p>
          <a:p>
            <a:pPr indent="0" lvl="0" marL="457200" rtl="0" algn="l">
              <a:lnSpc>
                <a:spcPct val="115000"/>
              </a:lnSpc>
              <a:spcBef>
                <a:spcPts val="1200"/>
              </a:spcBef>
              <a:spcAft>
                <a:spcPts val="0"/>
              </a:spcAft>
              <a:buClr>
                <a:schemeClr val="dk1"/>
              </a:buClr>
              <a:buSzPts val="1100"/>
              <a:buFont typeface="Arial"/>
              <a:buNone/>
            </a:pPr>
            <a:r>
              <a:rPr lang="en-US"/>
              <a:t>The scoring of the headlines were done using Rouge, Bleu, BleuRT and Bertscore.</a:t>
            </a:r>
            <a:endParaRPr/>
          </a:p>
          <a:p>
            <a:pPr indent="0" lvl="0" marL="0" rtl="0" algn="l">
              <a:spcBef>
                <a:spcPts val="1200"/>
              </a:spcBef>
              <a:spcAft>
                <a:spcPts val="0"/>
              </a:spcAft>
              <a:buClr>
                <a:schemeClr val="dk1"/>
              </a:buClr>
              <a:buSzPts val="1100"/>
              <a:buFont typeface="Arial"/>
              <a:buNone/>
            </a:pPr>
            <a:r>
              <a:t/>
            </a:r>
            <a:endParaRPr/>
          </a:p>
        </p:txBody>
      </p:sp>
      <p:sp>
        <p:nvSpPr>
          <p:cNvPr id="150" name="Google Shape;150;g12404665fae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3bd87f31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3bd87f31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15000"/>
              </a:lnSpc>
              <a:spcBef>
                <a:spcPts val="1200"/>
              </a:spcBef>
              <a:spcAft>
                <a:spcPts val="0"/>
              </a:spcAft>
              <a:buClr>
                <a:schemeClr val="dk1"/>
              </a:buClr>
              <a:buSzPts val="1100"/>
              <a:buFont typeface="Arial"/>
              <a:buNone/>
            </a:pPr>
            <a:r>
              <a:rPr lang="en-US"/>
              <a:t>Let’s quickly review the results. On the left you see the scores from Covid news article experiments for both BART and T5 models. On the right, you see the results from CNN news articles for BART model only. The results from the T5 model are available in the paper.</a:t>
            </a:r>
            <a:endParaRPr/>
          </a:p>
          <a:p>
            <a:pPr indent="0" lvl="0" marL="457200" rtl="0" algn="l">
              <a:lnSpc>
                <a:spcPct val="115000"/>
              </a:lnSpc>
              <a:spcBef>
                <a:spcPts val="1200"/>
              </a:spcBef>
              <a:spcAft>
                <a:spcPts val="0"/>
              </a:spcAft>
              <a:buClr>
                <a:schemeClr val="dk1"/>
              </a:buClr>
              <a:buSzPts val="1100"/>
              <a:buFont typeface="Arial"/>
              <a:buNone/>
            </a:pPr>
            <a:r>
              <a:rPr lang="en-US"/>
              <a:t>For COVID news articles, the best scores were obtained when the headline was generated from the full text without filtering the article sentences based on NERs.</a:t>
            </a:r>
            <a:endParaRPr/>
          </a:p>
          <a:p>
            <a:pPr indent="0" lvl="0" marL="457200" rtl="0" algn="l">
              <a:lnSpc>
                <a:spcPct val="115000"/>
              </a:lnSpc>
              <a:spcBef>
                <a:spcPts val="1200"/>
              </a:spcBef>
              <a:spcAft>
                <a:spcPts val="0"/>
              </a:spcAft>
              <a:buClr>
                <a:schemeClr val="dk1"/>
              </a:buClr>
              <a:buSzPts val="1100"/>
              <a:buFont typeface="Arial"/>
              <a:buNone/>
            </a:pPr>
            <a:r>
              <a:rPr lang="en-US"/>
              <a:t>Rouge calculates the similarity between the candidate and the reference headline. We used the Rouge f1 score for comparison here. Bleu claims to measure correlation with human judgements on quality. Bleurt indicates to what extent the candidate is fluent and conveys the meaning of the reference. Bertscore computes a similarity score for each token in the candidate sentence compared to each token in the reference sentence. We used different scoring mechanism for evaluation to get multiple perspectives on the generated text.</a:t>
            </a:r>
            <a:endParaRPr/>
          </a:p>
          <a:p>
            <a:pPr indent="0" lvl="0" marL="457200" rtl="0" algn="l">
              <a:lnSpc>
                <a:spcPct val="115000"/>
              </a:lnSpc>
              <a:spcBef>
                <a:spcPts val="1200"/>
              </a:spcBef>
              <a:spcAft>
                <a:spcPts val="0"/>
              </a:spcAft>
              <a:buClr>
                <a:schemeClr val="dk1"/>
              </a:buClr>
              <a:buSzPts val="1100"/>
              <a:buFont typeface="Arial"/>
              <a:buNone/>
            </a:pPr>
            <a:r>
              <a:rPr lang="en-US"/>
              <a:t>Artsum, which is the headline generated from the article summary provided the best scores for the CNN news articles. This has been true for both BART and T5 models as well as for NER filtered articles for CNN.</a:t>
            </a:r>
            <a:endParaRPr/>
          </a:p>
          <a:p>
            <a:pPr indent="0" lvl="0" marL="457200" rtl="0" algn="l">
              <a:lnSpc>
                <a:spcPct val="115000"/>
              </a:lnSpc>
              <a:spcBef>
                <a:spcPts val="1200"/>
              </a:spcBef>
              <a:spcAft>
                <a:spcPts val="0"/>
              </a:spcAft>
              <a:buClr>
                <a:schemeClr val="dk1"/>
              </a:buClr>
              <a:buSzPts val="1100"/>
              <a:buFont typeface="Arial"/>
              <a:buNone/>
            </a:pPr>
            <a:r>
              <a:rPr lang="en-US"/>
              <a:t>Most of these scoring techniques are used to evaluate quality of document translation and/or summarization. What we have noticed, is that headlines generated from the models are sometimes closer to the article content than the original headline itself, but scores are the relatively low for the generated text.</a:t>
            </a:r>
            <a:endParaRPr/>
          </a:p>
          <a:p>
            <a:pPr indent="0" lvl="0" marL="457200" rtl="0" algn="l">
              <a:lnSpc>
                <a:spcPct val="115000"/>
              </a:lnSpc>
              <a:spcBef>
                <a:spcPts val="1200"/>
              </a:spcBef>
              <a:spcAft>
                <a:spcPts val="0"/>
              </a:spcAft>
              <a:buClr>
                <a:schemeClr val="dk1"/>
              </a:buClr>
              <a:buSzPts val="1100"/>
              <a:buFont typeface="Arial"/>
              <a:buNone/>
            </a:pPr>
            <a:r>
              <a:rPr lang="en-US"/>
              <a:t>Let’s look at an article headline …</a:t>
            </a:r>
            <a:endParaRPr/>
          </a:p>
          <a:p>
            <a:pPr indent="0" lvl="0" marL="0" rtl="0" algn="l">
              <a:spcBef>
                <a:spcPts val="1200"/>
              </a:spcBef>
              <a:spcAft>
                <a:spcPts val="0"/>
              </a:spcAft>
              <a:buNone/>
            </a:pPr>
            <a:r>
              <a:t/>
            </a:r>
            <a:endParaRPr/>
          </a:p>
        </p:txBody>
      </p:sp>
      <p:sp>
        <p:nvSpPr>
          <p:cNvPr id="161" name="Google Shape;161;g123bd87f31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404665fa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404665fae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15000"/>
              </a:lnSpc>
              <a:spcBef>
                <a:spcPts val="1200"/>
              </a:spcBef>
              <a:spcAft>
                <a:spcPts val="0"/>
              </a:spcAft>
              <a:buClr>
                <a:schemeClr val="dk1"/>
              </a:buClr>
              <a:buSzPts val="1100"/>
              <a:buFont typeface="Arial"/>
              <a:buNone/>
            </a:pPr>
            <a:r>
              <a:rPr lang="en-US"/>
              <a:t>Many of you may have read the book or watched the movie Moneyball. The article was related to this story – how businesses are using big data to flourish.</a:t>
            </a:r>
            <a:endParaRPr/>
          </a:p>
          <a:p>
            <a:pPr indent="0" lvl="0" marL="457200" rtl="0" algn="l">
              <a:lnSpc>
                <a:spcPct val="115000"/>
              </a:lnSpc>
              <a:spcBef>
                <a:spcPts val="1200"/>
              </a:spcBef>
              <a:spcAft>
                <a:spcPts val="0"/>
              </a:spcAft>
              <a:buClr>
                <a:schemeClr val="dk1"/>
              </a:buClr>
              <a:buSzPts val="1100"/>
              <a:buFont typeface="Arial"/>
              <a:buNone/>
            </a:pPr>
            <a:r>
              <a:rPr lang="en-US"/>
              <a:t>Here, the article headline or the reference is the first line – Moneyball How businesses using data outsmart rivals</a:t>
            </a:r>
            <a:endParaRPr/>
          </a:p>
          <a:p>
            <a:pPr indent="0" lvl="0" marL="0" rtl="0" algn="l">
              <a:lnSpc>
                <a:spcPct val="115000"/>
              </a:lnSpc>
              <a:spcBef>
                <a:spcPts val="1200"/>
              </a:spcBef>
              <a:spcAft>
                <a:spcPts val="0"/>
              </a:spcAft>
              <a:buClr>
                <a:schemeClr val="dk1"/>
              </a:buClr>
              <a:buSzPts val="1100"/>
              <a:buFont typeface="Arial"/>
              <a:buNone/>
            </a:pPr>
            <a:r>
              <a:rPr lang="en-US"/>
              <a:t>If we review the headlines generated, each of these generated headlines can be a headline for the article with or without minor tweaks. The author’s taste, preference, audience and other factors play an important role into what goes into the headline. </a:t>
            </a:r>
            <a:endParaRPr/>
          </a:p>
          <a:p>
            <a:pPr indent="0" lvl="0" marL="0" rtl="0" algn="l">
              <a:spcBef>
                <a:spcPts val="1200"/>
              </a:spcBef>
              <a:spcAft>
                <a:spcPts val="0"/>
              </a:spcAft>
              <a:buNone/>
            </a:pPr>
            <a:r>
              <a:t/>
            </a:r>
            <a:endParaRPr/>
          </a:p>
        </p:txBody>
      </p:sp>
      <p:sp>
        <p:nvSpPr>
          <p:cNvPr id="177" name="Google Shape;177;g12404665fae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3bd87f31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3bd87f31a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US" sz="1000"/>
              <a:t>Saman </a:t>
            </a:r>
            <a:endParaRPr sz="1000"/>
          </a:p>
          <a:p>
            <a:pPr indent="0" lvl="0" marL="0" rtl="0" algn="l">
              <a:spcBef>
                <a:spcPts val="0"/>
              </a:spcBef>
              <a:spcAft>
                <a:spcPts val="0"/>
              </a:spcAft>
              <a:buClr>
                <a:schemeClr val="dk1"/>
              </a:buClr>
              <a:buSzPts val="1100"/>
              <a:buFont typeface="Arial"/>
              <a:buNone/>
            </a:pPr>
            <a:r>
              <a:rPr lang="en-US" sz="1000"/>
              <a:t>COVID News:</a:t>
            </a:r>
            <a:endParaRPr sz="1000"/>
          </a:p>
          <a:p>
            <a:pPr indent="-292100" lvl="0" marL="457200" rtl="0" algn="l">
              <a:spcBef>
                <a:spcPts val="0"/>
              </a:spcBef>
              <a:spcAft>
                <a:spcPts val="0"/>
              </a:spcAft>
              <a:buClr>
                <a:schemeClr val="dk1"/>
              </a:buClr>
              <a:buSzPts val="1000"/>
              <a:buChar char="●"/>
            </a:pPr>
            <a:r>
              <a:rPr lang="en-US" sz="1000"/>
              <a:t>T5 trained and tested on full articles (id: text) gives the best scores </a:t>
            </a:r>
            <a:endParaRPr sz="1000"/>
          </a:p>
          <a:p>
            <a:pPr indent="-292100" lvl="0" marL="457200" rtl="0" algn="l">
              <a:spcBef>
                <a:spcPts val="0"/>
              </a:spcBef>
              <a:spcAft>
                <a:spcPts val="0"/>
              </a:spcAft>
              <a:buClr>
                <a:schemeClr val="dk1"/>
              </a:buClr>
              <a:buSzPts val="1000"/>
              <a:buChar char="●"/>
            </a:pPr>
            <a:r>
              <a:rPr lang="en-US" sz="1000"/>
              <a:t>T5 - based scenarios gave better scores compared to BART - based scenarios.</a:t>
            </a:r>
            <a:endParaRPr sz="1000"/>
          </a:p>
          <a:p>
            <a:pPr indent="-292100" lvl="0" marL="457200" rtl="0" algn="l">
              <a:spcBef>
                <a:spcPts val="0"/>
              </a:spcBef>
              <a:spcAft>
                <a:spcPts val="0"/>
              </a:spcAft>
              <a:buClr>
                <a:schemeClr val="dk1"/>
              </a:buClr>
              <a:buSzPts val="1000"/>
              <a:buChar char="●"/>
            </a:pPr>
            <a:r>
              <a:rPr lang="en-US" sz="1000"/>
              <a:t>Performance of our developed models based on NER filtering is not good</a:t>
            </a:r>
            <a:endParaRPr sz="1000"/>
          </a:p>
          <a:p>
            <a:pPr indent="-292100" lvl="1" marL="914400" rtl="0" algn="l">
              <a:spcBef>
                <a:spcPts val="0"/>
              </a:spcBef>
              <a:spcAft>
                <a:spcPts val="0"/>
              </a:spcAft>
              <a:buClr>
                <a:schemeClr val="dk1"/>
              </a:buClr>
              <a:buSzPts val="1000"/>
              <a:buChar char="○"/>
            </a:pPr>
            <a:r>
              <a:rPr lang="en-US" sz="1000"/>
              <a:t>indicates we are losing some important contextual information while performing sentence filtering</a:t>
            </a:r>
            <a:endParaRPr sz="1000"/>
          </a:p>
          <a:p>
            <a:pPr indent="-292100" lvl="1" marL="914400" rtl="0" algn="l">
              <a:spcBef>
                <a:spcPts val="0"/>
              </a:spcBef>
              <a:spcAft>
                <a:spcPts val="0"/>
              </a:spcAft>
              <a:buClr>
                <a:schemeClr val="dk1"/>
              </a:buClr>
              <a:buSzPts val="1000"/>
              <a:buChar char="○"/>
            </a:pPr>
            <a:r>
              <a:rPr lang="en-US" sz="1000"/>
              <a:t>could mean that the headlines in real life do not have a high density of NEs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800"/>
          </a:p>
          <a:p>
            <a:pPr indent="-298450" lvl="0" marL="457200" rtl="0" algn="l">
              <a:spcBef>
                <a:spcPts val="0"/>
              </a:spcBef>
              <a:spcAft>
                <a:spcPts val="0"/>
              </a:spcAft>
              <a:buClr>
                <a:schemeClr val="dk1"/>
              </a:buClr>
              <a:buSzPts val="1100"/>
              <a:buChar char="●"/>
            </a:pPr>
            <a:r>
              <a:rPr lang="en-US" sz="1100"/>
              <a:t>Our best performing model for COVID news is T5 full-full, vs. the best performing for CNN news is BART (artsum). </a:t>
            </a:r>
            <a:endParaRPr sz="1100"/>
          </a:p>
          <a:p>
            <a:pPr indent="-298450" lvl="0" marL="457200" rtl="0" algn="l">
              <a:spcBef>
                <a:spcPts val="0"/>
              </a:spcBef>
              <a:spcAft>
                <a:spcPts val="0"/>
              </a:spcAft>
              <a:buClr>
                <a:schemeClr val="dk1"/>
              </a:buClr>
              <a:buSzPts val="1100"/>
              <a:buChar char="●"/>
            </a:pPr>
            <a:r>
              <a:rPr lang="en-US" sz="1100"/>
              <a:t>COVID news dataset contains a more homogeneous set of articles that are on a specific topic and just from a 4-month period, while CNN news articles range across an unspecified number of topics over a ten-year period. Note that there would be a higher variation in the use of language as well as the context in</a:t>
            </a:r>
            <a:endParaRPr sz="1100"/>
          </a:p>
          <a:p>
            <a:pPr indent="-298450" lvl="0" marL="457200" rtl="0" algn="l">
              <a:spcBef>
                <a:spcPts val="0"/>
              </a:spcBef>
              <a:spcAft>
                <a:spcPts val="0"/>
              </a:spcAft>
              <a:buClr>
                <a:schemeClr val="dk1"/>
              </a:buClr>
              <a:buSzPts val="1100"/>
              <a:buChar char="●"/>
            </a:pPr>
            <a:r>
              <a:t/>
            </a:r>
            <a:endParaRPr sz="1100"/>
          </a:p>
          <a:p>
            <a:pPr indent="-298450" lvl="0" marL="457200" rtl="0" algn="l">
              <a:spcBef>
                <a:spcPts val="0"/>
              </a:spcBef>
              <a:spcAft>
                <a:spcPts val="0"/>
              </a:spcAft>
              <a:buClr>
                <a:schemeClr val="dk1"/>
              </a:buClr>
              <a:buSzPts val="1100"/>
              <a:buChar char="●"/>
            </a:pPr>
            <a:r>
              <a:rPr lang="en-US" sz="1100"/>
              <a:t>CNN when compared to COVID news (due to topic specificity as well as temporality). Based on this, our inference is that a multistage summarization and BART work better for general use-cases while T5 trains well or specific topics better.</a:t>
            </a:r>
            <a:endParaRPr sz="1100"/>
          </a:p>
          <a:p>
            <a:pPr indent="-298450" lvl="0" marL="457200" rtl="0" algn="l">
              <a:spcBef>
                <a:spcPts val="0"/>
              </a:spcBef>
              <a:spcAft>
                <a:spcPts val="0"/>
              </a:spcAft>
              <a:buClr>
                <a:schemeClr val="dk1"/>
              </a:buClr>
              <a:buSzPts val="1100"/>
              <a:buChar char="●"/>
            </a:pPr>
            <a:r>
              <a:t/>
            </a:r>
            <a:endParaRPr sz="1100"/>
          </a:p>
          <a:p>
            <a:pPr indent="-298450" lvl="0" marL="457200" rtl="0" algn="l">
              <a:spcBef>
                <a:spcPts val="0"/>
              </a:spcBef>
              <a:spcAft>
                <a:spcPts val="0"/>
              </a:spcAft>
              <a:buClr>
                <a:schemeClr val="dk1"/>
              </a:buClr>
              <a:buSzPts val="1100"/>
              <a:buChar char="●"/>
            </a:pPr>
            <a:r>
              <a:rPr lang="en-US" sz="1100"/>
              <a:t>Comparing scores across COVID and CNN news headline results, we infer that the approach of custom training topic-specific models is more effective than having more complex stacked models over data across multiple topics. According to the results BART - based scenarios gave slightly better scores compared to T5- base, possibly because BART is trained as a denoising</a:t>
            </a:r>
            <a:endParaRPr sz="1100"/>
          </a:p>
          <a:p>
            <a:pPr indent="-298450" lvl="0" marL="457200" rtl="0" algn="l">
              <a:spcBef>
                <a:spcPts val="0"/>
              </a:spcBef>
              <a:spcAft>
                <a:spcPts val="0"/>
              </a:spcAft>
              <a:buClr>
                <a:schemeClr val="dk1"/>
              </a:buClr>
              <a:buSzPts val="1100"/>
              <a:buChar char="●"/>
            </a:pPr>
            <a:r>
              <a:rPr lang="en-US" sz="1100"/>
              <a:t>autoencoder dedicated to summarization.</a:t>
            </a:r>
            <a:endParaRPr sz="300"/>
          </a:p>
        </p:txBody>
      </p:sp>
      <p:sp>
        <p:nvSpPr>
          <p:cNvPr id="199" name="Google Shape;199;g123bd87f31a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609e8c9d3_3_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e609e8c9d3_3_7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Saman</a:t>
            </a:r>
            <a:endParaRPr/>
          </a:p>
          <a:p>
            <a:pPr indent="0" lvl="0" marL="0" rtl="0" algn="l">
              <a:lnSpc>
                <a:spcPct val="100000"/>
              </a:lnSpc>
              <a:spcBef>
                <a:spcPts val="0"/>
              </a:spcBef>
              <a:spcAft>
                <a:spcPts val="0"/>
              </a:spcAft>
              <a:buSzPts val="1400"/>
              <a:buNone/>
            </a:pPr>
            <a:r>
              <a:rPr lang="en-US"/>
              <a:t>Conclusion 1  minute</a:t>
            </a:r>
            <a:endParaRPr/>
          </a:p>
        </p:txBody>
      </p:sp>
      <p:sp>
        <p:nvSpPr>
          <p:cNvPr id="207" name="Google Shape;207;ge609e8c9d3_3_7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21" name="Google Shape;21;p2"/>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2" name="Google Shape;22;p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9" name="Shape 89"/>
        <p:cNvGrpSpPr/>
        <p:nvPr/>
      </p:nvGrpSpPr>
      <p:grpSpPr>
        <a:xfrm>
          <a:off x="0" y="0"/>
          <a:ext cx="0" cy="0"/>
          <a:chOff x="0" y="0"/>
          <a:chExt cx="0" cy="0"/>
        </a:xfrm>
      </p:grpSpPr>
      <p:sp>
        <p:nvSpPr>
          <p:cNvPr id="90" name="Google Shape;90;p12"/>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2"/>
          <p:cNvSpPr/>
          <p:nvPr>
            <p:ph idx="2" type="pic"/>
          </p:nvPr>
        </p:nvSpPr>
        <p:spPr>
          <a:xfrm>
            <a:off x="15" y="0"/>
            <a:ext cx="12191985" cy="4578350"/>
          </a:xfrm>
          <a:prstGeom prst="rect">
            <a:avLst/>
          </a:prstGeom>
          <a:solidFill>
            <a:srgbClr val="D8D8D8"/>
          </a:solidFill>
          <a:ln>
            <a:noFill/>
          </a:ln>
        </p:spPr>
      </p:sp>
      <p:sp>
        <p:nvSpPr>
          <p:cNvPr id="92" name="Google Shape;92;p12"/>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2"/>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4" name="Google Shape;94;p1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6" name="Google Shape;36;p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2" name="Google Shape;42;p5"/>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1" name="Shape 51"/>
        <p:cNvGrpSpPr/>
        <p:nvPr/>
      </p:nvGrpSpPr>
      <p:grpSpPr>
        <a:xfrm>
          <a:off x="0" y="0"/>
          <a:ext cx="0" cy="0"/>
          <a:chOff x="0" y="0"/>
          <a:chExt cx="0" cy="0"/>
        </a:xfrm>
      </p:grpSpPr>
      <p:sp>
        <p:nvSpPr>
          <p:cNvPr id="52" name="Google Shape;52;p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55" name="Google Shape;55;p7"/>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56" name="Google Shape;56;p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59" name="Shape 59"/>
        <p:cNvGrpSpPr/>
        <p:nvPr/>
      </p:nvGrpSpPr>
      <p:grpSpPr>
        <a:xfrm>
          <a:off x="0" y="0"/>
          <a:ext cx="0" cy="0"/>
          <a:chOff x="0" y="0"/>
          <a:chExt cx="0" cy="0"/>
        </a:xfrm>
      </p:grpSpPr>
      <p:sp>
        <p:nvSpPr>
          <p:cNvPr id="60" name="Google Shape;60;p8"/>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63" name="Google Shape;63;p8"/>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64" name="Google Shape;64;p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9"/>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0" name="Google Shape;70;p9"/>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1" name="Google Shape;71;p9"/>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2" name="Google Shape;72;p9"/>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3" name="Google Shape;73;p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6" name="Shape 76"/>
        <p:cNvGrpSpPr/>
        <p:nvPr/>
      </p:nvGrpSpPr>
      <p:grpSpPr>
        <a:xfrm>
          <a:off x="0" y="0"/>
          <a:ext cx="0" cy="0"/>
          <a:chOff x="0" y="0"/>
          <a:chExt cx="0" cy="0"/>
        </a:xfrm>
      </p:grpSpPr>
      <p:sp>
        <p:nvSpPr>
          <p:cNvPr id="77" name="Google Shape;77;p1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1" name="Shape 81"/>
        <p:cNvGrpSpPr/>
        <p:nvPr/>
      </p:nvGrpSpPr>
      <p:grpSpPr>
        <a:xfrm>
          <a:off x="0" y="0"/>
          <a:ext cx="0" cy="0"/>
          <a:chOff x="0" y="0"/>
          <a:chExt cx="0" cy="0"/>
        </a:xfrm>
      </p:grpSpPr>
      <p:sp>
        <p:nvSpPr>
          <p:cNvPr id="82" name="Google Shape;82;p11"/>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1"/>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1"/>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5" name="Google Shape;85;p11"/>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6" name="Google Shape;86;p11"/>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1"/>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0"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600"/>
              <a:buFont typeface="Arial"/>
              <a:buNone/>
              <a:defRPr b="0" i="0" sz="46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10000"/>
              </a:lnSpc>
              <a:spcBef>
                <a:spcPts val="1200"/>
              </a:spcBef>
              <a:spcAft>
                <a:spcPts val="0"/>
              </a:spcAft>
              <a:buClr>
                <a:schemeClr val="accent1"/>
              </a:buClr>
              <a:buSzPts val="2000"/>
              <a:buFont typeface="Arial"/>
              <a:buChar char=" "/>
              <a:defRPr b="0" i="0" sz="2000" u="none" cap="none" strike="noStrike">
                <a:solidFill>
                  <a:srgbClr val="3F3F3F"/>
                </a:solidFill>
                <a:latin typeface="Arial"/>
                <a:ea typeface="Arial"/>
                <a:cs typeface="Arial"/>
                <a:sym typeface="Arial"/>
              </a:defRPr>
            </a:lvl1pPr>
            <a:lvl2pPr indent="-342900" lvl="1" marL="914400" marR="0" rtl="0" algn="l">
              <a:lnSpc>
                <a:spcPct val="100000"/>
              </a:lnSpc>
              <a:spcBef>
                <a:spcPts val="2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2pPr>
            <a:lvl3pPr indent="-317500" lvl="2" marL="1371600" marR="0" rtl="0" algn="l">
              <a:lnSpc>
                <a:spcPct val="100000"/>
              </a:lnSpc>
              <a:spcBef>
                <a:spcPts val="4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3pPr>
            <a:lvl4pPr indent="-317500" lvl="3" marL="1828800" marR="0" rtl="0" algn="l">
              <a:lnSpc>
                <a:spcPct val="100000"/>
              </a:lnSpc>
              <a:spcBef>
                <a:spcPts val="4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4pPr>
            <a:lvl5pPr indent="-317500" lvl="4" marL="2286000" marR="0" rtl="0" algn="l">
              <a:lnSpc>
                <a:spcPct val="100000"/>
              </a:lnSpc>
              <a:spcBef>
                <a:spcPts val="4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Arial"/>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Arial"/>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Arial"/>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Arial"/>
              <a:buChar char="◦"/>
              <a:defRPr b="0" i="0" sz="1400" u="none" cap="none" strike="noStrike">
                <a:solidFill>
                  <a:srgbClr val="3F3F3F"/>
                </a:solidFill>
                <a:latin typeface="Arial"/>
                <a:ea typeface="Arial"/>
                <a:cs typeface="Arial"/>
                <a:sym typeface="Arial"/>
              </a:defRPr>
            </a:lvl9pPr>
          </a:lstStyle>
          <a:p/>
        </p:txBody>
      </p:sp>
      <p:sp>
        <p:nvSpPr>
          <p:cNvPr id="13" name="Google Shape;13;p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6" name="Google Shape;16;p1"/>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3"/>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600"/>
              <a:buFont typeface="Arial"/>
              <a:buNone/>
              <a:defRPr b="0" i="0" sz="46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 name="Google Shape;28;p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10000"/>
              </a:lnSpc>
              <a:spcBef>
                <a:spcPts val="1200"/>
              </a:spcBef>
              <a:spcAft>
                <a:spcPts val="0"/>
              </a:spcAft>
              <a:buClr>
                <a:schemeClr val="accent1"/>
              </a:buClr>
              <a:buSzPts val="2000"/>
              <a:buFont typeface="Arial"/>
              <a:buChar char=" "/>
              <a:defRPr b="0" i="0" sz="2000" u="none" cap="none" strike="noStrike">
                <a:solidFill>
                  <a:srgbClr val="3F3F3F"/>
                </a:solidFill>
                <a:latin typeface="Arial"/>
                <a:ea typeface="Arial"/>
                <a:cs typeface="Arial"/>
                <a:sym typeface="Arial"/>
              </a:defRPr>
            </a:lvl1pPr>
            <a:lvl2pPr indent="-342900" lvl="1" marL="914400" marR="0" rtl="0" algn="l">
              <a:lnSpc>
                <a:spcPct val="100000"/>
              </a:lnSpc>
              <a:spcBef>
                <a:spcPts val="2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2pPr>
            <a:lvl3pPr indent="-317500" lvl="2" marL="1371600" marR="0" rtl="0" algn="l">
              <a:lnSpc>
                <a:spcPct val="100000"/>
              </a:lnSpc>
              <a:spcBef>
                <a:spcPts val="4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3pPr>
            <a:lvl4pPr indent="-317500" lvl="3" marL="1828800" marR="0" rtl="0" algn="l">
              <a:lnSpc>
                <a:spcPct val="100000"/>
              </a:lnSpc>
              <a:spcBef>
                <a:spcPts val="4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4pPr>
            <a:lvl5pPr indent="-317500" lvl="4" marL="2286000" marR="0" rtl="0" algn="l">
              <a:lnSpc>
                <a:spcPct val="100000"/>
              </a:lnSpc>
              <a:spcBef>
                <a:spcPts val="4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Arial"/>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Arial"/>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Arial"/>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Arial"/>
              <a:buChar char="◦"/>
              <a:defRPr b="0" i="0" sz="1400" u="none" cap="none" strike="noStrike">
                <a:solidFill>
                  <a:srgbClr val="3F3F3F"/>
                </a:solidFill>
                <a:latin typeface="Arial"/>
                <a:ea typeface="Arial"/>
                <a:cs typeface="Arial"/>
                <a:sym typeface="Arial"/>
              </a:defRPr>
            </a:lvl9pPr>
          </a:lstStyle>
          <a:p/>
        </p:txBody>
      </p:sp>
      <p:sp>
        <p:nvSpPr>
          <p:cNvPr id="29" name="Google Shape;29;p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 name="Google Shape;30;p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 name="Google Shape;31;p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32" name="Google Shape;32;p3"/>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 Id="rId10" Type="http://schemas.openxmlformats.org/officeDocument/2006/relationships/image" Target="../media/image13.png"/><Relationship Id="rId9"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5.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1" name="Shape 101"/>
        <p:cNvGrpSpPr/>
        <p:nvPr/>
      </p:nvGrpSpPr>
      <p:grpSpPr>
        <a:xfrm>
          <a:off x="0" y="0"/>
          <a:ext cx="0" cy="0"/>
          <a:chOff x="0" y="0"/>
          <a:chExt cx="0" cy="0"/>
        </a:xfrm>
      </p:grpSpPr>
      <p:sp>
        <p:nvSpPr>
          <p:cNvPr id="102" name="Google Shape;102;p13"/>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13"/>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
        <p:nvSpPr>
          <p:cNvPr id="104" name="Google Shape;104;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1400"/>
              </a:spcBef>
              <a:spcAft>
                <a:spcPts val="0"/>
              </a:spcAft>
              <a:buClr>
                <a:srgbClr val="000000"/>
              </a:buClr>
              <a:buSzPts val="2400"/>
              <a:buFont typeface="Arial"/>
              <a:buNone/>
            </a:pPr>
            <a:r>
              <a:t/>
            </a:r>
            <a:endParaRPr sz="2200">
              <a:solidFill>
                <a:srgbClr val="3F3F3F"/>
              </a:solidFill>
            </a:endParaRPr>
          </a:p>
        </p:txBody>
      </p:sp>
      <p:sp>
        <p:nvSpPr>
          <p:cNvPr id="105" name="Google Shape;105;p13"/>
          <p:cNvSpPr txBox="1"/>
          <p:nvPr>
            <p:ph type="ctrTitle"/>
          </p:nvPr>
        </p:nvSpPr>
        <p:spPr>
          <a:xfrm>
            <a:off x="878875" y="643475"/>
            <a:ext cx="11035800" cy="1254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r>
              <a:rPr b="1" lang="en-US" sz="3200">
                <a:solidFill>
                  <a:srgbClr val="000000"/>
                </a:solidFill>
                <a:latin typeface="Open Sans"/>
                <a:ea typeface="Open Sans"/>
                <a:cs typeface="Open Sans"/>
                <a:sym typeface="Open Sans"/>
              </a:rPr>
              <a:t>NER and Headline Text Generation for News Articles</a:t>
            </a:r>
            <a:endParaRPr b="1" sz="3200">
              <a:solidFill>
                <a:srgbClr val="000000"/>
              </a:solidFill>
              <a:latin typeface="Open Sans"/>
              <a:ea typeface="Open Sans"/>
              <a:cs typeface="Open Sans"/>
              <a:sym typeface="Open Sans"/>
            </a:endParaRPr>
          </a:p>
          <a:p>
            <a:pPr indent="0" lvl="0" marL="0" rtl="0" algn="l">
              <a:lnSpc>
                <a:spcPct val="90000"/>
              </a:lnSpc>
              <a:spcBef>
                <a:spcPts val="0"/>
              </a:spcBef>
              <a:spcAft>
                <a:spcPts val="0"/>
              </a:spcAft>
              <a:buClr>
                <a:srgbClr val="3F3F3F"/>
              </a:buClr>
              <a:buSzPts val="3060"/>
              <a:buFont typeface="Arial"/>
              <a:buNone/>
            </a:pPr>
            <a:r>
              <a:t/>
            </a:r>
            <a:endParaRPr sz="3500">
              <a:solidFill>
                <a:srgbClr val="3F3F3F"/>
              </a:solidFill>
              <a:latin typeface="Consolas"/>
              <a:ea typeface="Consolas"/>
              <a:cs typeface="Consolas"/>
              <a:sym typeface="Consolas"/>
            </a:endParaRPr>
          </a:p>
        </p:txBody>
      </p:sp>
      <p:cxnSp>
        <p:nvCxnSpPr>
          <p:cNvPr id="106" name="Google Shape;106;p13"/>
          <p:cNvCxnSpPr/>
          <p:nvPr/>
        </p:nvCxnSpPr>
        <p:spPr>
          <a:xfrm flipH="1" rot="10800000">
            <a:off x="929614" y="1540913"/>
            <a:ext cx="10757100" cy="26100"/>
          </a:xfrm>
          <a:prstGeom prst="straightConnector1">
            <a:avLst/>
          </a:prstGeom>
          <a:noFill/>
          <a:ln cap="flat" cmpd="sng" w="12700">
            <a:solidFill>
              <a:srgbClr val="3F3F3F"/>
            </a:solidFill>
            <a:prstDash val="solid"/>
            <a:round/>
            <a:headEnd len="sm" w="sm" type="none"/>
            <a:tailEnd len="sm" w="sm" type="none"/>
          </a:ln>
        </p:spPr>
      </p:cxnSp>
      <p:sp>
        <p:nvSpPr>
          <p:cNvPr id="107" name="Google Shape;107;p13"/>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3"/>
          <p:cNvSpPr txBox="1"/>
          <p:nvPr>
            <p:ph idx="1" type="subTitle"/>
          </p:nvPr>
        </p:nvSpPr>
        <p:spPr>
          <a:xfrm>
            <a:off x="2177325" y="5799000"/>
            <a:ext cx="9509400" cy="1059000"/>
          </a:xfrm>
          <a:prstGeom prst="rect">
            <a:avLst/>
          </a:prstGeom>
          <a:noFill/>
          <a:ln>
            <a:noFill/>
          </a:ln>
        </p:spPr>
        <p:txBody>
          <a:bodyPr anchorCtr="0" anchor="t" bIns="45700" lIns="0" spcFirstLastPara="1" rIns="0" wrap="square" tIns="45700">
            <a:normAutofit/>
          </a:bodyPr>
          <a:lstStyle/>
          <a:p>
            <a:pPr indent="0" lvl="0" marL="0" marR="0" rtl="0" algn="r">
              <a:lnSpc>
                <a:spcPct val="100000"/>
              </a:lnSpc>
              <a:spcBef>
                <a:spcPts val="1400"/>
              </a:spcBef>
              <a:spcAft>
                <a:spcPts val="0"/>
              </a:spcAft>
              <a:buSzPts val="2400"/>
              <a:buNone/>
            </a:pPr>
            <a:r>
              <a:rPr lang="en-US" sz="2200">
                <a:solidFill>
                  <a:srgbClr val="3F3F3F"/>
                </a:solidFill>
                <a:latin typeface="Open Sans"/>
                <a:ea typeface="Open Sans"/>
                <a:cs typeface="Open Sans"/>
                <a:sym typeface="Open Sans"/>
              </a:rPr>
              <a:t>w266, Prof: Joachim Rahmfeld, Prof: Mark Butler</a:t>
            </a:r>
            <a:endParaRPr sz="2200">
              <a:solidFill>
                <a:srgbClr val="3F3F3F"/>
              </a:solidFill>
              <a:latin typeface="Open Sans"/>
              <a:ea typeface="Open Sans"/>
              <a:cs typeface="Open Sans"/>
              <a:sym typeface="Open Sans"/>
            </a:endParaRPr>
          </a:p>
        </p:txBody>
      </p:sp>
      <p:pic>
        <p:nvPicPr>
          <p:cNvPr id="109" name="Google Shape;109;p13"/>
          <p:cNvPicPr preferRelativeResize="0"/>
          <p:nvPr/>
        </p:nvPicPr>
        <p:blipFill>
          <a:blip r:embed="rId3">
            <a:alphaModFix amt="8000"/>
          </a:blip>
          <a:stretch>
            <a:fillRect/>
          </a:stretch>
        </p:blipFill>
        <p:spPr>
          <a:xfrm>
            <a:off x="0" y="0"/>
            <a:ext cx="12188824" cy="6857999"/>
          </a:xfrm>
          <a:prstGeom prst="rect">
            <a:avLst/>
          </a:prstGeom>
          <a:noFill/>
          <a:ln>
            <a:noFill/>
          </a:ln>
        </p:spPr>
      </p:pic>
      <p:sp>
        <p:nvSpPr>
          <p:cNvPr id="110" name="Google Shape;110;p13"/>
          <p:cNvSpPr txBox="1"/>
          <p:nvPr/>
        </p:nvSpPr>
        <p:spPr>
          <a:xfrm>
            <a:off x="929625" y="2399325"/>
            <a:ext cx="10769400" cy="1154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202124"/>
                </a:solidFill>
                <a:latin typeface="Open Sans"/>
                <a:ea typeface="Open Sans"/>
                <a:cs typeface="Open Sans"/>
                <a:sym typeface="Open Sans"/>
              </a:rPr>
              <a:t>“I didn't have time to write you a short letter, so I wrote you a long one.” </a:t>
            </a:r>
            <a:endParaRPr sz="2100">
              <a:solidFill>
                <a:srgbClr val="202124"/>
              </a:solidFill>
              <a:latin typeface="Open Sans"/>
              <a:ea typeface="Open Sans"/>
              <a:cs typeface="Open Sans"/>
              <a:sym typeface="Open Sans"/>
            </a:endParaRPr>
          </a:p>
          <a:p>
            <a:pPr indent="457200" lvl="0" marL="6400800" rtl="0" algn="l">
              <a:spcBef>
                <a:spcPts val="0"/>
              </a:spcBef>
              <a:spcAft>
                <a:spcPts val="0"/>
              </a:spcAft>
              <a:buNone/>
            </a:pPr>
            <a:r>
              <a:t/>
            </a:r>
            <a:endParaRPr sz="2100">
              <a:solidFill>
                <a:srgbClr val="202124"/>
              </a:solidFill>
              <a:highlight>
                <a:srgbClr val="FFFFFF"/>
              </a:highlight>
              <a:latin typeface="Open Sans"/>
              <a:ea typeface="Open Sans"/>
              <a:cs typeface="Open Sans"/>
              <a:sym typeface="Open Sans"/>
            </a:endParaRPr>
          </a:p>
          <a:p>
            <a:pPr indent="457200" lvl="0" marL="8229600" rtl="0" algn="l">
              <a:spcBef>
                <a:spcPts val="0"/>
              </a:spcBef>
              <a:spcAft>
                <a:spcPts val="0"/>
              </a:spcAft>
              <a:buNone/>
            </a:pPr>
            <a:r>
              <a:rPr lang="en-US" sz="2100">
                <a:solidFill>
                  <a:srgbClr val="202124"/>
                </a:solidFill>
                <a:latin typeface="Open Sans"/>
                <a:ea typeface="Open Sans"/>
                <a:cs typeface="Open Sans"/>
                <a:sym typeface="Open Sans"/>
              </a:rPr>
              <a:t>~ Mark Twain</a:t>
            </a:r>
            <a:endParaRPr sz="2300">
              <a:latin typeface="Open Sans"/>
              <a:ea typeface="Open Sans"/>
              <a:cs typeface="Open Sans"/>
              <a:sym typeface="Open Sans"/>
            </a:endParaRPr>
          </a:p>
        </p:txBody>
      </p:sp>
      <p:sp>
        <p:nvSpPr>
          <p:cNvPr id="111" name="Google Shape;111;p13"/>
          <p:cNvSpPr txBox="1"/>
          <p:nvPr/>
        </p:nvSpPr>
        <p:spPr>
          <a:xfrm>
            <a:off x="929375" y="3847125"/>
            <a:ext cx="10769400" cy="14775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100">
                <a:solidFill>
                  <a:srgbClr val="202124"/>
                </a:solidFill>
                <a:latin typeface="Open Sans"/>
                <a:ea typeface="Open Sans"/>
                <a:cs typeface="Open Sans"/>
                <a:sym typeface="Open Sans"/>
              </a:rPr>
              <a:t>“We wonder what it takes to summarize the whole letter down into a single sentence” </a:t>
            </a:r>
            <a:endParaRPr sz="2100">
              <a:solidFill>
                <a:srgbClr val="202124"/>
              </a:solidFill>
              <a:latin typeface="Open Sans"/>
              <a:ea typeface="Open Sans"/>
              <a:cs typeface="Open Sans"/>
              <a:sym typeface="Open Sans"/>
            </a:endParaRPr>
          </a:p>
          <a:p>
            <a:pPr indent="457200" lvl="0" marL="1371600" rtl="0" algn="l">
              <a:spcBef>
                <a:spcPts val="0"/>
              </a:spcBef>
              <a:spcAft>
                <a:spcPts val="0"/>
              </a:spcAft>
              <a:buNone/>
            </a:pPr>
            <a:r>
              <a:t/>
            </a:r>
            <a:endParaRPr sz="2100">
              <a:solidFill>
                <a:srgbClr val="202124"/>
              </a:solidFill>
              <a:latin typeface="Open Sans"/>
              <a:ea typeface="Open Sans"/>
              <a:cs typeface="Open Sans"/>
              <a:sym typeface="Open Sans"/>
            </a:endParaRPr>
          </a:p>
          <a:p>
            <a:pPr indent="457200" lvl="0" marL="3200400" rtl="0" algn="l">
              <a:spcBef>
                <a:spcPts val="0"/>
              </a:spcBef>
              <a:spcAft>
                <a:spcPts val="0"/>
              </a:spcAft>
              <a:buClr>
                <a:schemeClr val="dk1"/>
              </a:buClr>
              <a:buSzPts val="1100"/>
              <a:buFont typeface="Arial"/>
              <a:buNone/>
            </a:pPr>
            <a:r>
              <a:rPr lang="en-US" sz="2100">
                <a:solidFill>
                  <a:srgbClr val="202124"/>
                </a:solidFill>
                <a:latin typeface="Open Sans"/>
                <a:ea typeface="Open Sans"/>
                <a:cs typeface="Open Sans"/>
                <a:sym typeface="Open Sans"/>
              </a:rPr>
              <a:t>              ~ Saman, Sudhrity and Sri (w266 project  team)</a:t>
            </a:r>
            <a:endParaRPr sz="2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100">
              <a:solidFill>
                <a:srgbClr val="202124"/>
              </a:solidFill>
              <a:highlight>
                <a:srgbClr val="FFFFFF"/>
              </a:highlight>
              <a:latin typeface="Open Sans"/>
              <a:ea typeface="Open Sans"/>
              <a:cs typeface="Open Sans"/>
              <a:sym typeface="Open Sans"/>
            </a:endParaRPr>
          </a:p>
        </p:txBody>
      </p:sp>
      <p:sp>
        <p:nvSpPr>
          <p:cNvPr id="112" name="Google Shape;112;p13"/>
          <p:cNvSpPr/>
          <p:nvPr/>
        </p:nvSpPr>
        <p:spPr>
          <a:xfrm>
            <a:off x="834325" y="1448250"/>
            <a:ext cx="10924800" cy="21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p:txBody>
      </p:sp>
      <p:sp>
        <p:nvSpPr>
          <p:cNvPr id="218" name="Google Shape;218;p22"/>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219" name="Google Shape;219;p22"/>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1200"/>
              </a:spcBef>
              <a:spcAft>
                <a:spcPts val="0"/>
              </a:spcAft>
              <a:buSzPts val="1100"/>
              <a:buNone/>
            </a:pPr>
            <a:r>
              <a:rPr b="1" lang="en-US" sz="3500">
                <a:latin typeface="Open Sans"/>
                <a:ea typeface="Open Sans"/>
                <a:cs typeface="Open Sans"/>
                <a:sym typeface="Open Sans"/>
              </a:rPr>
              <a:t>Questions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APPENDIX</a:t>
            </a:r>
            <a:endParaRPr/>
          </a:p>
        </p:txBody>
      </p:sp>
      <p:sp>
        <p:nvSpPr>
          <p:cNvPr id="226" name="Google Shape;226;p23"/>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233" name="Google Shape;233;p24"/>
          <p:cNvSpPr txBox="1"/>
          <p:nvPr/>
        </p:nvSpPr>
        <p:spPr>
          <a:xfrm>
            <a:off x="9734100" y="164800"/>
            <a:ext cx="2243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a:solidFill>
                  <a:srgbClr val="888888"/>
                </a:solidFill>
              </a:rPr>
              <a:t>Experiments 11 to 24</a:t>
            </a:r>
            <a:endParaRPr b="1">
              <a:solidFill>
                <a:srgbClr val="888888"/>
              </a:solidFill>
            </a:endParaRPr>
          </a:p>
        </p:txBody>
      </p:sp>
      <p:pic>
        <p:nvPicPr>
          <p:cNvPr id="234" name="Google Shape;234;p24"/>
          <p:cNvPicPr preferRelativeResize="0"/>
          <p:nvPr/>
        </p:nvPicPr>
        <p:blipFill>
          <a:blip r:embed="rId3">
            <a:alphaModFix/>
          </a:blip>
          <a:stretch>
            <a:fillRect/>
          </a:stretch>
        </p:blipFill>
        <p:spPr>
          <a:xfrm>
            <a:off x="1829926" y="688300"/>
            <a:ext cx="7982874" cy="55764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lnSpc>
                <a:spcPct val="110000"/>
              </a:lnSpc>
              <a:spcBef>
                <a:spcPts val="1200"/>
              </a:spcBef>
              <a:spcAft>
                <a:spcPts val="0"/>
              </a:spcAft>
              <a:buClr>
                <a:schemeClr val="dk1"/>
              </a:buClr>
              <a:buSzPts val="1100"/>
              <a:buFont typeface="Arial"/>
              <a:buNone/>
            </a:pPr>
            <a:r>
              <a:rPr b="1" lang="en-US" sz="3500">
                <a:latin typeface="Open Sans"/>
                <a:ea typeface="Open Sans"/>
                <a:cs typeface="Open Sans"/>
                <a:sym typeface="Open Sans"/>
              </a:rPr>
              <a:t>Contributions </a:t>
            </a:r>
            <a:endParaRPr b="1" sz="3500">
              <a:latin typeface="Open Sans"/>
              <a:ea typeface="Open Sans"/>
              <a:cs typeface="Open Sans"/>
              <a:sym typeface="Open Sans"/>
            </a:endParaRPr>
          </a:p>
        </p:txBody>
      </p:sp>
      <p:sp>
        <p:nvSpPr>
          <p:cNvPr id="241" name="Google Shape;241;p25"/>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242" name="Google Shape;242;p25"/>
          <p:cNvSpPr txBox="1"/>
          <p:nvPr>
            <p:ph idx="1" type="body"/>
          </p:nvPr>
        </p:nvSpPr>
        <p:spPr>
          <a:xfrm>
            <a:off x="946300" y="2108200"/>
            <a:ext cx="10664400" cy="3760800"/>
          </a:xfrm>
          <a:prstGeom prst="rect">
            <a:avLst/>
          </a:prstGeom>
        </p:spPr>
        <p:txBody>
          <a:bodyPr anchorCtr="0" anchor="t" bIns="45700" lIns="0" spcFirstLastPara="1" rIns="0" wrap="square" tIns="45700">
            <a:normAutofit/>
          </a:bodyPr>
          <a:lstStyle/>
          <a:p>
            <a:pPr indent="-342900" lvl="0" marL="457200" rtl="0" algn="l">
              <a:spcBef>
                <a:spcPts val="1200"/>
              </a:spcBef>
              <a:spcAft>
                <a:spcPts val="0"/>
              </a:spcAft>
              <a:buSzPts val="1800"/>
              <a:buFont typeface="Open Sans"/>
              <a:buChar char="●"/>
            </a:pPr>
            <a:r>
              <a:rPr lang="en-US">
                <a:latin typeface="Open Sans"/>
                <a:ea typeface="Open Sans"/>
                <a:cs typeface="Open Sans"/>
                <a:sym typeface="Open Sans"/>
              </a:rPr>
              <a:t>Custom-trained a BERT – based NER model on the CORD-19 dataset </a:t>
            </a:r>
            <a:r>
              <a:rPr lang="en-US" sz="1900">
                <a:latin typeface="Open Sans"/>
                <a:ea typeface="Open Sans"/>
                <a:cs typeface="Open Sans"/>
                <a:sym typeface="Open Sans"/>
              </a:rPr>
              <a:t>(Wang et al. 2020)</a:t>
            </a:r>
            <a:endParaRPr sz="19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US">
                <a:latin typeface="Open Sans"/>
                <a:ea typeface="Open Sans"/>
                <a:cs typeface="Open Sans"/>
                <a:sym typeface="Open Sans"/>
              </a:rPr>
              <a:t>Created a pipeline that starts with reducing article size by 50% using custom NER </a:t>
            </a:r>
            <a:r>
              <a:rPr lang="en-US">
                <a:latin typeface="Open Sans"/>
                <a:ea typeface="Open Sans"/>
                <a:cs typeface="Open Sans"/>
                <a:sym typeface="Open Sans"/>
              </a:rPr>
              <a:t>predictions</a:t>
            </a:r>
            <a:r>
              <a:rPr lang="en-US">
                <a:latin typeface="Open Sans"/>
                <a:ea typeface="Open Sans"/>
                <a:cs typeface="Open Sans"/>
                <a:sym typeface="Open Sans"/>
              </a:rPr>
              <a:t> which are then used as inputs to custom train BART/T5 models for headline text generation</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US">
                <a:latin typeface="Open Sans"/>
                <a:ea typeface="Open Sans"/>
                <a:cs typeface="Open Sans"/>
                <a:sym typeface="Open Sans"/>
              </a:rPr>
              <a:t>Custom-trained BART/T5 models on the COVID news dataset</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US">
                <a:latin typeface="Open Sans"/>
                <a:ea typeface="Open Sans"/>
                <a:cs typeface="Open Sans"/>
                <a:sym typeface="Open Sans"/>
              </a:rPr>
              <a:t>Custom-trained BART/T5 models on the CNN news dataset</a:t>
            </a:r>
            <a:endParaRPr>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4"/>
          <p:cNvSpPr txBox="1"/>
          <p:nvPr>
            <p:ph type="title"/>
          </p:nvPr>
        </p:nvSpPr>
        <p:spPr>
          <a:xfrm>
            <a:off x="371425" y="397950"/>
            <a:ext cx="10825800" cy="742500"/>
          </a:xfrm>
          <a:prstGeom prst="rect">
            <a:avLst/>
          </a:prstGeom>
        </p:spPr>
        <p:txBody>
          <a:bodyPr anchorCtr="0" anchor="b" bIns="45700" lIns="91425" spcFirstLastPara="1" rIns="91425" wrap="square" tIns="45700">
            <a:normAutofit/>
          </a:bodyPr>
          <a:lstStyle/>
          <a:p>
            <a:pPr indent="0" lvl="0" marL="0" rtl="0" algn="l">
              <a:lnSpc>
                <a:spcPct val="110000"/>
              </a:lnSpc>
              <a:spcBef>
                <a:spcPts val="1200"/>
              </a:spcBef>
              <a:spcAft>
                <a:spcPts val="0"/>
              </a:spcAft>
              <a:buClr>
                <a:schemeClr val="dk1"/>
              </a:buClr>
              <a:buSzPts val="1100"/>
              <a:buFont typeface="Arial"/>
              <a:buNone/>
            </a:pPr>
            <a:r>
              <a:rPr b="1" lang="en-US" sz="3500">
                <a:latin typeface="Open Sans"/>
                <a:ea typeface="Open Sans"/>
                <a:cs typeface="Open Sans"/>
                <a:sym typeface="Open Sans"/>
              </a:rPr>
              <a:t>Introduction</a:t>
            </a:r>
            <a:endParaRPr/>
          </a:p>
        </p:txBody>
      </p:sp>
      <p:sp>
        <p:nvSpPr>
          <p:cNvPr id="119" name="Google Shape;119;p14"/>
          <p:cNvSpPr txBox="1"/>
          <p:nvPr>
            <p:ph idx="1" type="body"/>
          </p:nvPr>
        </p:nvSpPr>
        <p:spPr>
          <a:xfrm>
            <a:off x="523100" y="1591025"/>
            <a:ext cx="3609300" cy="4430700"/>
          </a:xfrm>
          <a:prstGeom prst="rect">
            <a:avLst/>
          </a:prstGeom>
          <a:solidFill>
            <a:srgbClr val="EFEFEF"/>
          </a:solidFill>
        </p:spPr>
        <p:txBody>
          <a:bodyPr anchorCtr="0" anchor="t" bIns="45700" lIns="0" spcFirstLastPara="1" rIns="0" wrap="square" tIns="45700">
            <a:noAutofit/>
          </a:bodyPr>
          <a:lstStyle/>
          <a:p>
            <a:pPr indent="0" lvl="0" marL="0" rtl="0" algn="l">
              <a:lnSpc>
                <a:spcPct val="90000"/>
              </a:lnSpc>
              <a:spcBef>
                <a:spcPts val="1200"/>
              </a:spcBef>
              <a:spcAft>
                <a:spcPts val="0"/>
              </a:spcAft>
              <a:buSzPts val="935"/>
              <a:buNone/>
            </a:pPr>
            <a:r>
              <a:rPr b="1" lang="en-US" sz="3000">
                <a:latin typeface="Open Sans"/>
                <a:ea typeface="Open Sans"/>
                <a:cs typeface="Open Sans"/>
                <a:sym typeface="Open Sans"/>
              </a:rPr>
              <a:t>motivation</a:t>
            </a:r>
            <a:endParaRPr b="1" sz="3000">
              <a:latin typeface="Open Sans"/>
              <a:ea typeface="Open Sans"/>
              <a:cs typeface="Open Sans"/>
              <a:sym typeface="Open Sans"/>
            </a:endParaRPr>
          </a:p>
          <a:p>
            <a:pPr indent="0" lvl="0" marL="0" rtl="0" algn="l">
              <a:lnSpc>
                <a:spcPct val="115000"/>
              </a:lnSpc>
              <a:spcBef>
                <a:spcPts val="1200"/>
              </a:spcBef>
              <a:spcAft>
                <a:spcPts val="0"/>
              </a:spcAft>
              <a:buSzPts val="935"/>
              <a:buNone/>
            </a:pPr>
            <a:r>
              <a:rPr lang="en-US" sz="1600">
                <a:latin typeface="Open Sans"/>
                <a:ea typeface="Open Sans"/>
                <a:cs typeface="Open Sans"/>
                <a:sym typeface="Open Sans"/>
              </a:rPr>
              <a:t>Headline text generation is a special case of text summarization. </a:t>
            </a:r>
            <a:endParaRPr sz="1600">
              <a:latin typeface="Open Sans"/>
              <a:ea typeface="Open Sans"/>
              <a:cs typeface="Open Sans"/>
              <a:sym typeface="Open Sans"/>
            </a:endParaRPr>
          </a:p>
          <a:p>
            <a:pPr indent="-330200" lvl="0" marL="457200" rtl="0" algn="l">
              <a:lnSpc>
                <a:spcPct val="115000"/>
              </a:lnSpc>
              <a:spcBef>
                <a:spcPts val="1200"/>
              </a:spcBef>
              <a:spcAft>
                <a:spcPts val="0"/>
              </a:spcAft>
              <a:buSzPts val="1600"/>
              <a:buFont typeface="Open Sans"/>
              <a:buChar char="●"/>
            </a:pPr>
            <a:r>
              <a:rPr lang="en-US" sz="1600">
                <a:latin typeface="Open Sans"/>
                <a:ea typeface="Open Sans"/>
                <a:cs typeface="Open Sans"/>
                <a:sym typeface="Open Sans"/>
              </a:rPr>
              <a:t>It is a bit of an extreme case: We need to distill down over 1K words into about 10 words (about 1% to 2 % of the original article size)</a:t>
            </a:r>
            <a:endParaRPr sz="1600">
              <a:latin typeface="Open Sans"/>
              <a:ea typeface="Open Sans"/>
              <a:cs typeface="Open Sans"/>
              <a:sym typeface="Open Sans"/>
            </a:endParaRPr>
          </a:p>
          <a:p>
            <a:pPr indent="0" lvl="0" marL="457200" rtl="0" algn="l">
              <a:lnSpc>
                <a:spcPct val="90000"/>
              </a:lnSpc>
              <a:spcBef>
                <a:spcPts val="1200"/>
              </a:spcBef>
              <a:spcAft>
                <a:spcPts val="0"/>
              </a:spcAft>
              <a:buNone/>
            </a:pPr>
            <a:r>
              <a:t/>
            </a:r>
            <a:endParaRPr sz="1700">
              <a:latin typeface="Open Sans"/>
              <a:ea typeface="Open Sans"/>
              <a:cs typeface="Open Sans"/>
              <a:sym typeface="Open Sans"/>
            </a:endParaRPr>
          </a:p>
          <a:p>
            <a:pPr indent="0" lvl="0" marL="0" rtl="0" algn="l">
              <a:lnSpc>
                <a:spcPct val="90000"/>
              </a:lnSpc>
              <a:spcBef>
                <a:spcPts val="1200"/>
              </a:spcBef>
              <a:spcAft>
                <a:spcPts val="0"/>
              </a:spcAft>
              <a:buSzPts val="935"/>
              <a:buNone/>
            </a:pPr>
            <a:r>
              <a:t/>
            </a:r>
            <a:endParaRPr sz="1700">
              <a:latin typeface="Open Sans"/>
              <a:ea typeface="Open Sans"/>
              <a:cs typeface="Open Sans"/>
              <a:sym typeface="Open Sans"/>
            </a:endParaRPr>
          </a:p>
        </p:txBody>
      </p:sp>
      <p:sp>
        <p:nvSpPr>
          <p:cNvPr id="120" name="Google Shape;120;p14"/>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121" name="Google Shape;121;p14"/>
          <p:cNvSpPr txBox="1"/>
          <p:nvPr>
            <p:ph idx="1" type="body"/>
          </p:nvPr>
        </p:nvSpPr>
        <p:spPr>
          <a:xfrm>
            <a:off x="4363250" y="1591025"/>
            <a:ext cx="3609300" cy="4430700"/>
          </a:xfrm>
          <a:prstGeom prst="rect">
            <a:avLst/>
          </a:prstGeom>
          <a:solidFill>
            <a:srgbClr val="EFEFEF"/>
          </a:solidFill>
        </p:spPr>
        <p:txBody>
          <a:bodyPr anchorCtr="0" anchor="t" bIns="45700" lIns="0" spcFirstLastPara="1" rIns="0" wrap="square" tIns="45700">
            <a:noAutofit/>
          </a:bodyPr>
          <a:lstStyle/>
          <a:p>
            <a:pPr indent="0" lvl="0" marL="0" rtl="0" algn="l">
              <a:lnSpc>
                <a:spcPct val="90000"/>
              </a:lnSpc>
              <a:spcBef>
                <a:spcPts val="1200"/>
              </a:spcBef>
              <a:spcAft>
                <a:spcPts val="0"/>
              </a:spcAft>
              <a:buSzPts val="935"/>
              <a:buNone/>
            </a:pPr>
            <a:r>
              <a:rPr b="1" lang="en-US" sz="3000">
                <a:latin typeface="Open Sans"/>
                <a:ea typeface="Open Sans"/>
                <a:cs typeface="Open Sans"/>
                <a:sym typeface="Open Sans"/>
              </a:rPr>
              <a:t>hypothesis</a:t>
            </a:r>
            <a:endParaRPr b="1" sz="3000">
              <a:latin typeface="Open Sans"/>
              <a:ea typeface="Open Sans"/>
              <a:cs typeface="Open Sans"/>
              <a:sym typeface="Open Sans"/>
            </a:endParaRPr>
          </a:p>
          <a:p>
            <a:pPr indent="0" lvl="0" marL="0" rtl="0" algn="l">
              <a:lnSpc>
                <a:spcPct val="115000"/>
              </a:lnSpc>
              <a:spcBef>
                <a:spcPts val="1200"/>
              </a:spcBef>
              <a:spcAft>
                <a:spcPts val="0"/>
              </a:spcAft>
              <a:buSzPts val="935"/>
              <a:buNone/>
            </a:pPr>
            <a:r>
              <a:rPr lang="en-US" sz="1600">
                <a:latin typeface="Open Sans"/>
                <a:ea typeface="Open Sans"/>
                <a:cs typeface="Open Sans"/>
                <a:sym typeface="Open Sans"/>
              </a:rPr>
              <a:t>R</a:t>
            </a:r>
            <a:r>
              <a:rPr lang="en-US" sz="1600">
                <a:latin typeface="Open Sans"/>
                <a:ea typeface="Open Sans"/>
                <a:cs typeface="Open Sans"/>
                <a:sym typeface="Open Sans"/>
              </a:rPr>
              <a:t>educing the article length by using stacking techniques such as NER sentence filtering, pre-summarization will improve the headline text generation performance when compared with the headline text generated from the first few sentences of the article text.</a:t>
            </a:r>
            <a:endParaRPr sz="1600">
              <a:latin typeface="Open Sans"/>
              <a:ea typeface="Open Sans"/>
              <a:cs typeface="Open Sans"/>
              <a:sym typeface="Open Sans"/>
            </a:endParaRPr>
          </a:p>
          <a:p>
            <a:pPr indent="0" lvl="0" marL="0" rtl="0" algn="l">
              <a:lnSpc>
                <a:spcPct val="90000"/>
              </a:lnSpc>
              <a:spcBef>
                <a:spcPts val="1200"/>
              </a:spcBef>
              <a:spcAft>
                <a:spcPts val="0"/>
              </a:spcAft>
              <a:buSzPts val="935"/>
              <a:buNone/>
            </a:pPr>
            <a:r>
              <a:t/>
            </a:r>
            <a:endParaRPr sz="1700">
              <a:latin typeface="Open Sans"/>
              <a:ea typeface="Open Sans"/>
              <a:cs typeface="Open Sans"/>
              <a:sym typeface="Open Sans"/>
            </a:endParaRPr>
          </a:p>
          <a:p>
            <a:pPr indent="0" lvl="0" marL="0" rtl="0" algn="l">
              <a:lnSpc>
                <a:spcPct val="90000"/>
              </a:lnSpc>
              <a:spcBef>
                <a:spcPts val="1200"/>
              </a:spcBef>
              <a:spcAft>
                <a:spcPts val="0"/>
              </a:spcAft>
              <a:buSzPts val="935"/>
              <a:buNone/>
            </a:pPr>
            <a:r>
              <a:t/>
            </a:r>
            <a:endParaRPr sz="1700">
              <a:latin typeface="Open Sans"/>
              <a:ea typeface="Open Sans"/>
              <a:cs typeface="Open Sans"/>
              <a:sym typeface="Open Sans"/>
            </a:endParaRPr>
          </a:p>
        </p:txBody>
      </p:sp>
      <p:sp>
        <p:nvSpPr>
          <p:cNvPr id="122" name="Google Shape;122;p14"/>
          <p:cNvSpPr txBox="1"/>
          <p:nvPr>
            <p:ph idx="1" type="body"/>
          </p:nvPr>
        </p:nvSpPr>
        <p:spPr>
          <a:xfrm>
            <a:off x="8164275" y="1591025"/>
            <a:ext cx="3609300" cy="4430700"/>
          </a:xfrm>
          <a:prstGeom prst="rect">
            <a:avLst/>
          </a:prstGeom>
          <a:solidFill>
            <a:srgbClr val="EFEFEF"/>
          </a:solidFill>
        </p:spPr>
        <p:txBody>
          <a:bodyPr anchorCtr="0" anchor="t" bIns="45700" lIns="0" spcFirstLastPara="1" rIns="0" wrap="square" tIns="45700">
            <a:noAutofit/>
          </a:bodyPr>
          <a:lstStyle/>
          <a:p>
            <a:pPr indent="0" lvl="0" marL="0" rtl="0" algn="l">
              <a:spcBef>
                <a:spcPts val="1200"/>
              </a:spcBef>
              <a:spcAft>
                <a:spcPts val="0"/>
              </a:spcAft>
              <a:buNone/>
            </a:pPr>
            <a:r>
              <a:rPr b="1" lang="en-US" sz="3000">
                <a:latin typeface="Open Sans"/>
                <a:ea typeface="Open Sans"/>
                <a:cs typeface="Open Sans"/>
                <a:sym typeface="Open Sans"/>
              </a:rPr>
              <a:t>data</a:t>
            </a:r>
            <a:endParaRPr b="1" sz="3000">
              <a:latin typeface="Open Sans"/>
              <a:ea typeface="Open Sans"/>
              <a:cs typeface="Open Sans"/>
              <a:sym typeface="Open Sans"/>
            </a:endParaRPr>
          </a:p>
          <a:p>
            <a:pPr indent="-330200" lvl="0" marL="457200" rtl="0" algn="l">
              <a:lnSpc>
                <a:spcPct val="115000"/>
              </a:lnSpc>
              <a:spcBef>
                <a:spcPts val="1200"/>
              </a:spcBef>
              <a:spcAft>
                <a:spcPts val="0"/>
              </a:spcAft>
              <a:buSzPts val="1600"/>
              <a:buFont typeface="Open Sans"/>
              <a:buChar char="●"/>
            </a:pPr>
            <a:r>
              <a:rPr lang="en-US" sz="1600">
                <a:latin typeface="Open Sans"/>
                <a:ea typeface="Open Sans"/>
                <a:cs typeface="Open Sans"/>
                <a:sym typeface="Open Sans"/>
              </a:rPr>
              <a:t>CORD-NER dataset covers named entity annotations for 75 fine-grained entity types for over 500K scholarly COVID articles. (Wang et al., 2020)</a:t>
            </a:r>
            <a:endParaRPr sz="16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en-US" sz="1600">
                <a:latin typeface="Open Sans"/>
                <a:ea typeface="Open Sans"/>
                <a:cs typeface="Open Sans"/>
                <a:sym typeface="Open Sans"/>
              </a:rPr>
              <a:t>CoronaVirus news articles - used 765K of 3M dated 2019 to March 2020 - from IEEE - Ran Geva</a:t>
            </a:r>
            <a:endParaRPr sz="16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en-US" sz="1600">
                <a:latin typeface="Open Sans"/>
                <a:ea typeface="Open Sans"/>
                <a:cs typeface="Open Sans"/>
                <a:sym typeface="Open Sans"/>
              </a:rPr>
              <a:t>CNN News (from CNN/Daily Mail) - 92K news article from 2006 to 2013.</a:t>
            </a:r>
            <a:endParaRPr sz="1600">
              <a:latin typeface="Open Sans"/>
              <a:ea typeface="Open Sans"/>
              <a:cs typeface="Open Sans"/>
              <a:sym typeface="Open Sans"/>
            </a:endParaRPr>
          </a:p>
          <a:p>
            <a:pPr indent="0" lvl="0" marL="0" rtl="0" algn="l">
              <a:spcBef>
                <a:spcPts val="1200"/>
              </a:spcBef>
              <a:spcAft>
                <a:spcPts val="0"/>
              </a:spcAft>
              <a:buNone/>
            </a:pPr>
            <a:r>
              <a:t/>
            </a:r>
            <a:endParaRPr sz="1700">
              <a:latin typeface="Open Sans"/>
              <a:ea typeface="Open Sans"/>
              <a:cs typeface="Open Sans"/>
              <a:sym typeface="Open Sans"/>
            </a:endParaRPr>
          </a:p>
          <a:p>
            <a:pPr indent="0" lvl="0" marL="0" rtl="0" algn="l">
              <a:lnSpc>
                <a:spcPct val="90000"/>
              </a:lnSpc>
              <a:spcBef>
                <a:spcPts val="1200"/>
              </a:spcBef>
              <a:spcAft>
                <a:spcPts val="0"/>
              </a:spcAft>
              <a:buSzPts val="935"/>
              <a:buNone/>
            </a:pPr>
            <a:r>
              <a:t/>
            </a:r>
            <a:endParaRPr sz="1700">
              <a:latin typeface="Open Sans"/>
              <a:ea typeface="Open Sans"/>
              <a:cs typeface="Open Sans"/>
              <a:sym typeface="Open Sans"/>
            </a:endParaRPr>
          </a:p>
          <a:p>
            <a:pPr indent="0" lvl="0" marL="0" rtl="0" algn="l">
              <a:lnSpc>
                <a:spcPct val="90000"/>
              </a:lnSpc>
              <a:spcBef>
                <a:spcPts val="1200"/>
              </a:spcBef>
              <a:spcAft>
                <a:spcPts val="0"/>
              </a:spcAft>
              <a:buSzPts val="935"/>
              <a:buNone/>
            </a:pPr>
            <a:r>
              <a:t/>
            </a:r>
            <a:endParaRPr sz="1700">
              <a:latin typeface="Open Sans"/>
              <a:ea typeface="Open Sans"/>
              <a:cs typeface="Open Sans"/>
              <a:sym typeface="Open Sans"/>
            </a:endParaRPr>
          </a:p>
        </p:txBody>
      </p:sp>
      <p:sp>
        <p:nvSpPr>
          <p:cNvPr id="123" name="Google Shape;123;p14"/>
          <p:cNvSpPr/>
          <p:nvPr/>
        </p:nvSpPr>
        <p:spPr>
          <a:xfrm>
            <a:off x="4132050" y="1877000"/>
            <a:ext cx="231300" cy="531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7972250" y="1863725"/>
            <a:ext cx="192000" cy="5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5"/>
          <p:cNvSpPr txBox="1"/>
          <p:nvPr>
            <p:ph type="title"/>
          </p:nvPr>
        </p:nvSpPr>
        <p:spPr>
          <a:xfrm>
            <a:off x="207500" y="293202"/>
            <a:ext cx="10058400" cy="532200"/>
          </a:xfrm>
          <a:prstGeom prst="rect">
            <a:avLst/>
          </a:prstGeom>
        </p:spPr>
        <p:txBody>
          <a:bodyPr anchorCtr="0" anchor="b" bIns="45700" lIns="91425" spcFirstLastPara="1" rIns="91425" wrap="square" tIns="45700">
            <a:normAutofit fontScale="90000"/>
          </a:bodyPr>
          <a:lstStyle/>
          <a:p>
            <a:pPr indent="0" lvl="0" marL="0" marR="0" rtl="0" algn="l">
              <a:lnSpc>
                <a:spcPct val="110000"/>
              </a:lnSpc>
              <a:spcBef>
                <a:spcPts val="1200"/>
              </a:spcBef>
              <a:spcAft>
                <a:spcPts val="0"/>
              </a:spcAft>
              <a:buClr>
                <a:schemeClr val="dk1"/>
              </a:buClr>
              <a:buSzPct val="31428"/>
              <a:buFont typeface="Arial"/>
              <a:buNone/>
            </a:pPr>
            <a:r>
              <a:rPr b="1" lang="en-US" sz="3500">
                <a:latin typeface="Open Sans"/>
                <a:ea typeface="Open Sans"/>
                <a:cs typeface="Open Sans"/>
                <a:sym typeface="Open Sans"/>
              </a:rPr>
              <a:t>Methodology - models and experiments (COVID)</a:t>
            </a:r>
            <a:endParaRPr/>
          </a:p>
        </p:txBody>
      </p:sp>
      <p:sp>
        <p:nvSpPr>
          <p:cNvPr id="131" name="Google Shape;131;p15"/>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132" name="Google Shape;132;p15"/>
          <p:cNvSpPr txBox="1"/>
          <p:nvPr/>
        </p:nvSpPr>
        <p:spPr>
          <a:xfrm>
            <a:off x="10870025" y="164800"/>
            <a:ext cx="133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888888"/>
                </a:solidFill>
              </a:rPr>
              <a:t>Experiments 1 to 10 of 38</a:t>
            </a:r>
            <a:endParaRPr b="1">
              <a:solidFill>
                <a:srgbClr val="888888"/>
              </a:solidFill>
            </a:endParaRPr>
          </a:p>
        </p:txBody>
      </p:sp>
      <p:pic>
        <p:nvPicPr>
          <p:cNvPr id="133" name="Google Shape;133;p15"/>
          <p:cNvPicPr preferRelativeResize="0"/>
          <p:nvPr/>
        </p:nvPicPr>
        <p:blipFill>
          <a:blip r:embed="rId3">
            <a:alphaModFix/>
          </a:blip>
          <a:stretch>
            <a:fillRect/>
          </a:stretch>
        </p:blipFill>
        <p:spPr>
          <a:xfrm>
            <a:off x="4204675" y="1075300"/>
            <a:ext cx="7688226" cy="5222125"/>
          </a:xfrm>
          <a:prstGeom prst="rect">
            <a:avLst/>
          </a:prstGeom>
          <a:noFill/>
          <a:ln>
            <a:noFill/>
          </a:ln>
        </p:spPr>
      </p:pic>
      <p:sp>
        <p:nvSpPr>
          <p:cNvPr id="134" name="Google Shape;134;p15"/>
          <p:cNvSpPr/>
          <p:nvPr/>
        </p:nvSpPr>
        <p:spPr>
          <a:xfrm>
            <a:off x="3785900" y="1833925"/>
            <a:ext cx="456600" cy="133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35" name="Google Shape;135;p15"/>
          <p:cNvPicPr preferRelativeResize="0"/>
          <p:nvPr/>
        </p:nvPicPr>
        <p:blipFill>
          <a:blip r:embed="rId4">
            <a:alphaModFix/>
          </a:blip>
          <a:stretch>
            <a:fillRect/>
          </a:stretch>
        </p:blipFill>
        <p:spPr>
          <a:xfrm>
            <a:off x="207500" y="1136276"/>
            <a:ext cx="3997174" cy="50017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142" name="Google Shape;142;p16"/>
          <p:cNvSpPr txBox="1"/>
          <p:nvPr/>
        </p:nvSpPr>
        <p:spPr>
          <a:xfrm>
            <a:off x="10846425" y="164800"/>
            <a:ext cx="135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888888"/>
                </a:solidFill>
              </a:rPr>
              <a:t>Experiments 11 to 24 of 38</a:t>
            </a:r>
            <a:endParaRPr b="1">
              <a:solidFill>
                <a:srgbClr val="888888"/>
              </a:solidFill>
            </a:endParaRPr>
          </a:p>
        </p:txBody>
      </p:sp>
      <p:sp>
        <p:nvSpPr>
          <p:cNvPr id="143" name="Google Shape;143;p16"/>
          <p:cNvSpPr/>
          <p:nvPr/>
        </p:nvSpPr>
        <p:spPr>
          <a:xfrm>
            <a:off x="4195175" y="1849650"/>
            <a:ext cx="204900" cy="7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16"/>
          <p:cNvPicPr preferRelativeResize="0"/>
          <p:nvPr/>
        </p:nvPicPr>
        <p:blipFill>
          <a:blip r:embed="rId3">
            <a:alphaModFix/>
          </a:blip>
          <a:stretch>
            <a:fillRect/>
          </a:stretch>
        </p:blipFill>
        <p:spPr>
          <a:xfrm>
            <a:off x="257900" y="175954"/>
            <a:ext cx="4142177" cy="6198622"/>
          </a:xfrm>
          <a:prstGeom prst="rect">
            <a:avLst/>
          </a:prstGeom>
          <a:noFill/>
          <a:ln>
            <a:noFill/>
          </a:ln>
        </p:spPr>
      </p:pic>
      <p:sp>
        <p:nvSpPr>
          <p:cNvPr id="145" name="Google Shape;145;p16"/>
          <p:cNvSpPr txBox="1"/>
          <p:nvPr>
            <p:ph type="title"/>
          </p:nvPr>
        </p:nvSpPr>
        <p:spPr>
          <a:xfrm>
            <a:off x="4525750" y="286600"/>
            <a:ext cx="6630000" cy="532200"/>
          </a:xfrm>
          <a:prstGeom prst="rect">
            <a:avLst/>
          </a:prstGeom>
        </p:spPr>
        <p:txBody>
          <a:bodyPr anchorCtr="0" anchor="b" bIns="45700" lIns="91425" spcFirstLastPara="1" rIns="91425" wrap="square" tIns="45700">
            <a:normAutofit fontScale="90000"/>
          </a:bodyPr>
          <a:lstStyle/>
          <a:p>
            <a:pPr indent="0" lvl="0" marL="0" marR="0" rtl="0" algn="l">
              <a:lnSpc>
                <a:spcPct val="110000"/>
              </a:lnSpc>
              <a:spcBef>
                <a:spcPts val="1200"/>
              </a:spcBef>
              <a:spcAft>
                <a:spcPts val="0"/>
              </a:spcAft>
              <a:buClr>
                <a:schemeClr val="dk1"/>
              </a:buClr>
              <a:buSzPct val="31428"/>
              <a:buFont typeface="Arial"/>
              <a:buNone/>
            </a:pPr>
            <a:r>
              <a:rPr b="1" lang="en-US" sz="3500">
                <a:latin typeface="Open Sans"/>
                <a:ea typeface="Open Sans"/>
                <a:cs typeface="Open Sans"/>
                <a:sym typeface="Open Sans"/>
              </a:rPr>
              <a:t>E</a:t>
            </a:r>
            <a:r>
              <a:rPr b="1" lang="en-US" sz="3500">
                <a:latin typeface="Open Sans"/>
                <a:ea typeface="Open Sans"/>
                <a:cs typeface="Open Sans"/>
                <a:sym typeface="Open Sans"/>
              </a:rPr>
              <a:t>xperiments (CNN News)</a:t>
            </a:r>
            <a:endParaRPr/>
          </a:p>
        </p:txBody>
      </p:sp>
      <p:pic>
        <p:nvPicPr>
          <p:cNvPr id="146" name="Google Shape;146;p16"/>
          <p:cNvPicPr preferRelativeResize="0"/>
          <p:nvPr/>
        </p:nvPicPr>
        <p:blipFill>
          <a:blip r:embed="rId4">
            <a:alphaModFix/>
          </a:blip>
          <a:stretch>
            <a:fillRect/>
          </a:stretch>
        </p:blipFill>
        <p:spPr>
          <a:xfrm>
            <a:off x="4400075" y="971200"/>
            <a:ext cx="7639527" cy="53366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153" name="Google Shape;153;p17"/>
          <p:cNvSpPr txBox="1"/>
          <p:nvPr/>
        </p:nvSpPr>
        <p:spPr>
          <a:xfrm>
            <a:off x="10846425" y="164800"/>
            <a:ext cx="135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888888"/>
                </a:solidFill>
              </a:rPr>
              <a:t>Experiments 25 to 38 of 38</a:t>
            </a:r>
            <a:endParaRPr b="1">
              <a:solidFill>
                <a:srgbClr val="888888"/>
              </a:solidFill>
            </a:endParaRPr>
          </a:p>
        </p:txBody>
      </p:sp>
      <p:pic>
        <p:nvPicPr>
          <p:cNvPr id="154" name="Google Shape;154;p17"/>
          <p:cNvPicPr preferRelativeResize="0"/>
          <p:nvPr/>
        </p:nvPicPr>
        <p:blipFill>
          <a:blip r:embed="rId3">
            <a:alphaModFix/>
          </a:blip>
          <a:stretch>
            <a:fillRect/>
          </a:stretch>
        </p:blipFill>
        <p:spPr>
          <a:xfrm>
            <a:off x="4400138" y="961225"/>
            <a:ext cx="7686686" cy="5330034"/>
          </a:xfrm>
          <a:prstGeom prst="rect">
            <a:avLst/>
          </a:prstGeom>
          <a:noFill/>
          <a:ln>
            <a:noFill/>
          </a:ln>
        </p:spPr>
      </p:pic>
      <p:sp>
        <p:nvSpPr>
          <p:cNvPr id="155" name="Google Shape;155;p17"/>
          <p:cNvSpPr/>
          <p:nvPr/>
        </p:nvSpPr>
        <p:spPr>
          <a:xfrm>
            <a:off x="4195175" y="1849650"/>
            <a:ext cx="204900" cy="7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7"/>
          <p:cNvPicPr preferRelativeResize="0"/>
          <p:nvPr/>
        </p:nvPicPr>
        <p:blipFill>
          <a:blip r:embed="rId4">
            <a:alphaModFix/>
          </a:blip>
          <a:stretch>
            <a:fillRect/>
          </a:stretch>
        </p:blipFill>
        <p:spPr>
          <a:xfrm>
            <a:off x="257900" y="175954"/>
            <a:ext cx="4142177" cy="6198622"/>
          </a:xfrm>
          <a:prstGeom prst="rect">
            <a:avLst/>
          </a:prstGeom>
          <a:noFill/>
          <a:ln>
            <a:noFill/>
          </a:ln>
        </p:spPr>
      </p:pic>
      <p:sp>
        <p:nvSpPr>
          <p:cNvPr id="157" name="Google Shape;157;p17"/>
          <p:cNvSpPr txBox="1"/>
          <p:nvPr>
            <p:ph type="title"/>
          </p:nvPr>
        </p:nvSpPr>
        <p:spPr>
          <a:xfrm>
            <a:off x="4525750" y="286600"/>
            <a:ext cx="6630000" cy="532200"/>
          </a:xfrm>
          <a:prstGeom prst="rect">
            <a:avLst/>
          </a:prstGeom>
        </p:spPr>
        <p:txBody>
          <a:bodyPr anchorCtr="0" anchor="b" bIns="45700" lIns="91425" spcFirstLastPara="1" rIns="91425" wrap="square" tIns="45700">
            <a:normAutofit fontScale="90000"/>
          </a:bodyPr>
          <a:lstStyle/>
          <a:p>
            <a:pPr indent="0" lvl="0" marL="0" marR="0" rtl="0" algn="l">
              <a:lnSpc>
                <a:spcPct val="110000"/>
              </a:lnSpc>
              <a:spcBef>
                <a:spcPts val="1200"/>
              </a:spcBef>
              <a:spcAft>
                <a:spcPts val="0"/>
              </a:spcAft>
              <a:buClr>
                <a:schemeClr val="dk1"/>
              </a:buClr>
              <a:buSzPct val="31428"/>
              <a:buFont typeface="Arial"/>
              <a:buNone/>
            </a:pPr>
            <a:r>
              <a:rPr b="1" lang="en-US" sz="3500">
                <a:latin typeface="Open Sans"/>
                <a:ea typeface="Open Sans"/>
                <a:cs typeface="Open Sans"/>
                <a:sym typeface="Open Sans"/>
              </a:rPr>
              <a:t>Experiments (CNN News)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pic>
        <p:nvPicPr>
          <p:cNvPr id="164" name="Google Shape;164;p18"/>
          <p:cNvPicPr preferRelativeResize="0"/>
          <p:nvPr/>
        </p:nvPicPr>
        <p:blipFill>
          <a:blip r:embed="rId3">
            <a:alphaModFix/>
          </a:blip>
          <a:stretch>
            <a:fillRect/>
          </a:stretch>
        </p:blipFill>
        <p:spPr>
          <a:xfrm>
            <a:off x="372713" y="1684200"/>
            <a:ext cx="4611333" cy="3392599"/>
          </a:xfrm>
          <a:prstGeom prst="rect">
            <a:avLst/>
          </a:prstGeom>
          <a:noFill/>
          <a:ln>
            <a:noFill/>
          </a:ln>
        </p:spPr>
      </p:pic>
      <p:pic>
        <p:nvPicPr>
          <p:cNvPr id="165" name="Google Shape;165;p18"/>
          <p:cNvPicPr preferRelativeResize="0"/>
          <p:nvPr/>
        </p:nvPicPr>
        <p:blipFill>
          <a:blip r:embed="rId4">
            <a:alphaModFix/>
          </a:blip>
          <a:stretch>
            <a:fillRect/>
          </a:stretch>
        </p:blipFill>
        <p:spPr>
          <a:xfrm>
            <a:off x="6288825" y="526850"/>
            <a:ext cx="4929249" cy="3029000"/>
          </a:xfrm>
          <a:prstGeom prst="rect">
            <a:avLst/>
          </a:prstGeom>
          <a:noFill/>
          <a:ln>
            <a:noFill/>
          </a:ln>
        </p:spPr>
      </p:pic>
      <p:pic>
        <p:nvPicPr>
          <p:cNvPr id="166" name="Google Shape;166;p18"/>
          <p:cNvPicPr preferRelativeResize="0"/>
          <p:nvPr/>
        </p:nvPicPr>
        <p:blipFill>
          <a:blip r:embed="rId5">
            <a:alphaModFix/>
          </a:blip>
          <a:stretch>
            <a:fillRect/>
          </a:stretch>
        </p:blipFill>
        <p:spPr>
          <a:xfrm>
            <a:off x="6288825" y="3594905"/>
            <a:ext cx="4929249" cy="2812894"/>
          </a:xfrm>
          <a:prstGeom prst="rect">
            <a:avLst/>
          </a:prstGeom>
          <a:noFill/>
          <a:ln>
            <a:noFill/>
          </a:ln>
          <a:effectLst>
            <a:outerShdw blurRad="57150" rotWithShape="0" algn="bl" dir="5400000" dist="19050">
              <a:srgbClr val="000000">
                <a:alpha val="50000"/>
              </a:srgbClr>
            </a:outerShdw>
          </a:effectLst>
        </p:spPr>
      </p:pic>
      <p:sp>
        <p:nvSpPr>
          <p:cNvPr id="167" name="Google Shape;167;p18"/>
          <p:cNvSpPr txBox="1"/>
          <p:nvPr>
            <p:ph type="title"/>
          </p:nvPr>
        </p:nvSpPr>
        <p:spPr>
          <a:xfrm>
            <a:off x="239350" y="451900"/>
            <a:ext cx="4994700" cy="532200"/>
          </a:xfrm>
          <a:prstGeom prst="rect">
            <a:avLst/>
          </a:prstGeom>
        </p:spPr>
        <p:txBody>
          <a:bodyPr anchorCtr="0" anchor="b" bIns="45700" lIns="91425" spcFirstLastPara="1" rIns="91425" wrap="square" tIns="45700">
            <a:normAutofit fontScale="90000"/>
          </a:bodyPr>
          <a:lstStyle/>
          <a:p>
            <a:pPr indent="0" lvl="0" marL="0" marR="0" rtl="0" algn="l">
              <a:lnSpc>
                <a:spcPct val="110000"/>
              </a:lnSpc>
              <a:spcBef>
                <a:spcPts val="1200"/>
              </a:spcBef>
              <a:spcAft>
                <a:spcPts val="0"/>
              </a:spcAft>
              <a:buClr>
                <a:schemeClr val="dk1"/>
              </a:buClr>
              <a:buSzPct val="31428"/>
              <a:buFont typeface="Arial"/>
              <a:buNone/>
            </a:pPr>
            <a:r>
              <a:rPr b="1" lang="en-US" sz="3500">
                <a:latin typeface="Open Sans"/>
                <a:ea typeface="Open Sans"/>
                <a:cs typeface="Open Sans"/>
                <a:sym typeface="Open Sans"/>
              </a:rPr>
              <a:t>Results/Scores</a:t>
            </a:r>
            <a:endParaRPr/>
          </a:p>
        </p:txBody>
      </p:sp>
      <p:sp>
        <p:nvSpPr>
          <p:cNvPr id="168" name="Google Shape;168;p18"/>
          <p:cNvSpPr/>
          <p:nvPr/>
        </p:nvSpPr>
        <p:spPr>
          <a:xfrm>
            <a:off x="4943225" y="1841775"/>
            <a:ext cx="1345800" cy="14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409625" y="3242800"/>
            <a:ext cx="4533600" cy="2754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6320325" y="2817775"/>
            <a:ext cx="4754100" cy="2439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6320325" y="5667025"/>
            <a:ext cx="4754100" cy="2439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txBox="1"/>
          <p:nvPr>
            <p:ph type="title"/>
          </p:nvPr>
        </p:nvSpPr>
        <p:spPr>
          <a:xfrm>
            <a:off x="331925" y="1203025"/>
            <a:ext cx="4611300" cy="532200"/>
          </a:xfrm>
          <a:prstGeom prst="rect">
            <a:avLst/>
          </a:prstGeom>
        </p:spPr>
        <p:txBody>
          <a:bodyPr anchorCtr="0" anchor="b" bIns="45700" lIns="91425" spcFirstLastPara="1" rIns="91425" wrap="square" tIns="45700">
            <a:normAutofit/>
          </a:bodyPr>
          <a:lstStyle/>
          <a:p>
            <a:pPr indent="0" lvl="0" marL="0" marR="0" rtl="0" algn="l">
              <a:lnSpc>
                <a:spcPct val="110000"/>
              </a:lnSpc>
              <a:spcBef>
                <a:spcPts val="1200"/>
              </a:spcBef>
              <a:spcAft>
                <a:spcPts val="0"/>
              </a:spcAft>
              <a:buClr>
                <a:schemeClr val="dk1"/>
              </a:buClr>
              <a:buSzPts val="1100"/>
              <a:buFont typeface="Arial"/>
              <a:buNone/>
            </a:pPr>
            <a:r>
              <a:rPr b="1" lang="en-US" sz="2200">
                <a:solidFill>
                  <a:srgbClr val="990000"/>
                </a:solidFill>
                <a:latin typeface="Open Sans"/>
                <a:ea typeface="Open Sans"/>
                <a:cs typeface="Open Sans"/>
                <a:sym typeface="Open Sans"/>
              </a:rPr>
              <a:t>COVID</a:t>
            </a:r>
            <a:endParaRPr sz="2200">
              <a:solidFill>
                <a:srgbClr val="990000"/>
              </a:solidFill>
            </a:endParaRPr>
          </a:p>
        </p:txBody>
      </p:sp>
      <p:pic>
        <p:nvPicPr>
          <p:cNvPr id="173" name="Google Shape;173;p18"/>
          <p:cNvPicPr preferRelativeResize="0"/>
          <p:nvPr/>
        </p:nvPicPr>
        <p:blipFill>
          <a:blip r:embed="rId6">
            <a:alphaModFix/>
          </a:blip>
          <a:stretch>
            <a:fillRect/>
          </a:stretch>
        </p:blipFill>
        <p:spPr>
          <a:xfrm>
            <a:off x="6320325" y="282949"/>
            <a:ext cx="503480" cy="24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8" name="Shape 178"/>
        <p:cNvGrpSpPr/>
        <p:nvPr/>
      </p:nvGrpSpPr>
      <p:grpSpPr>
        <a:xfrm>
          <a:off x="0" y="0"/>
          <a:ext cx="0" cy="0"/>
          <a:chOff x="0" y="0"/>
          <a:chExt cx="0" cy="0"/>
        </a:xfrm>
      </p:grpSpPr>
      <p:sp>
        <p:nvSpPr>
          <p:cNvPr id="179" name="Google Shape;179;p19"/>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pic>
        <p:nvPicPr>
          <p:cNvPr id="180" name="Google Shape;180;p19"/>
          <p:cNvPicPr preferRelativeResize="0"/>
          <p:nvPr/>
        </p:nvPicPr>
        <p:blipFill>
          <a:blip r:embed="rId3">
            <a:alphaModFix/>
          </a:blip>
          <a:stretch>
            <a:fillRect/>
          </a:stretch>
        </p:blipFill>
        <p:spPr>
          <a:xfrm>
            <a:off x="372713" y="1684200"/>
            <a:ext cx="4611333" cy="3392599"/>
          </a:xfrm>
          <a:prstGeom prst="rect">
            <a:avLst/>
          </a:prstGeom>
          <a:noFill/>
          <a:ln>
            <a:noFill/>
          </a:ln>
        </p:spPr>
      </p:pic>
      <p:pic>
        <p:nvPicPr>
          <p:cNvPr id="181" name="Google Shape;181;p19"/>
          <p:cNvPicPr preferRelativeResize="0"/>
          <p:nvPr/>
        </p:nvPicPr>
        <p:blipFill>
          <a:blip r:embed="rId4">
            <a:alphaModFix/>
          </a:blip>
          <a:stretch>
            <a:fillRect/>
          </a:stretch>
        </p:blipFill>
        <p:spPr>
          <a:xfrm>
            <a:off x="6288825" y="526850"/>
            <a:ext cx="4929249" cy="3029000"/>
          </a:xfrm>
          <a:prstGeom prst="rect">
            <a:avLst/>
          </a:prstGeom>
          <a:noFill/>
          <a:ln>
            <a:noFill/>
          </a:ln>
        </p:spPr>
      </p:pic>
      <p:pic>
        <p:nvPicPr>
          <p:cNvPr id="182" name="Google Shape;182;p19"/>
          <p:cNvPicPr preferRelativeResize="0"/>
          <p:nvPr/>
        </p:nvPicPr>
        <p:blipFill>
          <a:blip r:embed="rId5">
            <a:alphaModFix/>
          </a:blip>
          <a:stretch>
            <a:fillRect/>
          </a:stretch>
        </p:blipFill>
        <p:spPr>
          <a:xfrm>
            <a:off x="6288825" y="3594905"/>
            <a:ext cx="4929249" cy="2812894"/>
          </a:xfrm>
          <a:prstGeom prst="rect">
            <a:avLst/>
          </a:prstGeom>
          <a:noFill/>
          <a:ln>
            <a:noFill/>
          </a:ln>
          <a:effectLst>
            <a:outerShdw blurRad="57150" rotWithShape="0" algn="bl" dir="5400000" dist="19050">
              <a:srgbClr val="000000">
                <a:alpha val="50000"/>
              </a:srgbClr>
            </a:outerShdw>
          </a:effectLst>
        </p:spPr>
      </p:pic>
      <p:sp>
        <p:nvSpPr>
          <p:cNvPr id="183" name="Google Shape;183;p19"/>
          <p:cNvSpPr txBox="1"/>
          <p:nvPr>
            <p:ph type="title"/>
          </p:nvPr>
        </p:nvSpPr>
        <p:spPr>
          <a:xfrm>
            <a:off x="239350" y="451900"/>
            <a:ext cx="4994700" cy="532200"/>
          </a:xfrm>
          <a:prstGeom prst="rect">
            <a:avLst/>
          </a:prstGeom>
        </p:spPr>
        <p:txBody>
          <a:bodyPr anchorCtr="0" anchor="b" bIns="45700" lIns="91425" spcFirstLastPara="1" rIns="91425" wrap="square" tIns="45700">
            <a:normAutofit fontScale="90000"/>
          </a:bodyPr>
          <a:lstStyle/>
          <a:p>
            <a:pPr indent="0" lvl="0" marL="0" marR="0" rtl="0" algn="l">
              <a:lnSpc>
                <a:spcPct val="110000"/>
              </a:lnSpc>
              <a:spcBef>
                <a:spcPts val="1200"/>
              </a:spcBef>
              <a:spcAft>
                <a:spcPts val="0"/>
              </a:spcAft>
              <a:buClr>
                <a:schemeClr val="dk1"/>
              </a:buClr>
              <a:buSzPct val="31428"/>
              <a:buFont typeface="Arial"/>
              <a:buNone/>
            </a:pPr>
            <a:r>
              <a:rPr b="1" lang="en-US" sz="3500">
                <a:latin typeface="Open Sans"/>
                <a:ea typeface="Open Sans"/>
                <a:cs typeface="Open Sans"/>
                <a:sym typeface="Open Sans"/>
              </a:rPr>
              <a:t>Results/Scores</a:t>
            </a:r>
            <a:endParaRPr/>
          </a:p>
        </p:txBody>
      </p:sp>
      <p:sp>
        <p:nvSpPr>
          <p:cNvPr id="184" name="Google Shape;184;p19"/>
          <p:cNvSpPr/>
          <p:nvPr/>
        </p:nvSpPr>
        <p:spPr>
          <a:xfrm>
            <a:off x="4943225" y="1841775"/>
            <a:ext cx="1345800" cy="14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409625" y="3242800"/>
            <a:ext cx="4533600" cy="2754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6320325" y="2817775"/>
            <a:ext cx="4754100" cy="2439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6320325" y="5667025"/>
            <a:ext cx="4754100" cy="2439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txBox="1"/>
          <p:nvPr>
            <p:ph type="title"/>
          </p:nvPr>
        </p:nvSpPr>
        <p:spPr>
          <a:xfrm>
            <a:off x="372725" y="1189425"/>
            <a:ext cx="4994700" cy="532200"/>
          </a:xfrm>
          <a:prstGeom prst="rect">
            <a:avLst/>
          </a:prstGeom>
        </p:spPr>
        <p:txBody>
          <a:bodyPr anchorCtr="0" anchor="b" bIns="45700" lIns="91425" spcFirstLastPara="1" rIns="91425" wrap="square" tIns="45700">
            <a:normAutofit/>
          </a:bodyPr>
          <a:lstStyle/>
          <a:p>
            <a:pPr indent="0" lvl="0" marL="0" marR="0" rtl="0" algn="l">
              <a:lnSpc>
                <a:spcPct val="110000"/>
              </a:lnSpc>
              <a:spcBef>
                <a:spcPts val="1200"/>
              </a:spcBef>
              <a:spcAft>
                <a:spcPts val="0"/>
              </a:spcAft>
              <a:buClr>
                <a:schemeClr val="dk1"/>
              </a:buClr>
              <a:buSzPts val="1100"/>
              <a:buFont typeface="Arial"/>
              <a:buNone/>
            </a:pPr>
            <a:r>
              <a:rPr b="1" lang="en-US" sz="2200">
                <a:solidFill>
                  <a:srgbClr val="990000"/>
                </a:solidFill>
                <a:latin typeface="Open Sans"/>
                <a:ea typeface="Open Sans"/>
                <a:cs typeface="Open Sans"/>
                <a:sym typeface="Open Sans"/>
              </a:rPr>
              <a:t>COVID</a:t>
            </a:r>
            <a:endParaRPr sz="2200">
              <a:solidFill>
                <a:srgbClr val="990000"/>
              </a:solidFill>
            </a:endParaRPr>
          </a:p>
        </p:txBody>
      </p:sp>
      <p:pic>
        <p:nvPicPr>
          <p:cNvPr id="189" name="Google Shape;189;p19"/>
          <p:cNvPicPr preferRelativeResize="0"/>
          <p:nvPr/>
        </p:nvPicPr>
        <p:blipFill>
          <a:blip r:embed="rId6">
            <a:alphaModFix/>
          </a:blip>
          <a:stretch>
            <a:fillRect/>
          </a:stretch>
        </p:blipFill>
        <p:spPr>
          <a:xfrm>
            <a:off x="6320325" y="282949"/>
            <a:ext cx="503480" cy="243900"/>
          </a:xfrm>
          <a:prstGeom prst="rect">
            <a:avLst/>
          </a:prstGeom>
          <a:noFill/>
          <a:ln>
            <a:noFill/>
          </a:ln>
        </p:spPr>
      </p:pic>
      <p:pic>
        <p:nvPicPr>
          <p:cNvPr id="190" name="Google Shape;190;p19"/>
          <p:cNvPicPr preferRelativeResize="0"/>
          <p:nvPr/>
        </p:nvPicPr>
        <p:blipFill>
          <a:blip r:embed="rId7">
            <a:alphaModFix amt="79000"/>
          </a:blip>
          <a:stretch>
            <a:fillRect/>
          </a:stretch>
        </p:blipFill>
        <p:spPr>
          <a:xfrm>
            <a:off x="0" y="0"/>
            <a:ext cx="12192000" cy="6407801"/>
          </a:xfrm>
          <a:prstGeom prst="rect">
            <a:avLst/>
          </a:prstGeom>
          <a:noFill/>
          <a:ln>
            <a:noFill/>
          </a:ln>
        </p:spPr>
      </p:pic>
      <p:pic>
        <p:nvPicPr>
          <p:cNvPr id="191" name="Google Shape;191;p19"/>
          <p:cNvPicPr preferRelativeResize="0"/>
          <p:nvPr/>
        </p:nvPicPr>
        <p:blipFill>
          <a:blip r:embed="rId8">
            <a:alphaModFix/>
          </a:blip>
          <a:stretch>
            <a:fillRect/>
          </a:stretch>
        </p:blipFill>
        <p:spPr>
          <a:xfrm>
            <a:off x="2516700" y="1721624"/>
            <a:ext cx="9008100" cy="3654725"/>
          </a:xfrm>
          <a:prstGeom prst="rect">
            <a:avLst/>
          </a:prstGeom>
          <a:noFill/>
          <a:ln>
            <a:noFill/>
          </a:ln>
          <a:effectLst>
            <a:outerShdw blurRad="128588" rotWithShape="0" algn="bl" dir="2760000" dist="28575">
              <a:srgbClr val="000000"/>
            </a:outerShdw>
          </a:effectLst>
        </p:spPr>
      </p:pic>
      <p:pic>
        <p:nvPicPr>
          <p:cNvPr id="192" name="Google Shape;192;p19"/>
          <p:cNvPicPr preferRelativeResize="0"/>
          <p:nvPr/>
        </p:nvPicPr>
        <p:blipFill>
          <a:blip r:embed="rId9">
            <a:alphaModFix/>
          </a:blip>
          <a:stretch>
            <a:fillRect/>
          </a:stretch>
        </p:blipFill>
        <p:spPr>
          <a:xfrm>
            <a:off x="184920" y="282950"/>
            <a:ext cx="1894800" cy="2845025"/>
          </a:xfrm>
          <a:prstGeom prst="rect">
            <a:avLst/>
          </a:prstGeom>
          <a:noFill/>
          <a:ln>
            <a:noFill/>
          </a:ln>
        </p:spPr>
      </p:pic>
      <p:pic>
        <p:nvPicPr>
          <p:cNvPr id="193" name="Google Shape;193;p19"/>
          <p:cNvPicPr preferRelativeResize="0"/>
          <p:nvPr/>
        </p:nvPicPr>
        <p:blipFill>
          <a:blip r:embed="rId10">
            <a:alphaModFix/>
          </a:blip>
          <a:stretch>
            <a:fillRect/>
          </a:stretch>
        </p:blipFill>
        <p:spPr>
          <a:xfrm>
            <a:off x="184925" y="3374575"/>
            <a:ext cx="1894800" cy="2574452"/>
          </a:xfrm>
          <a:prstGeom prst="rect">
            <a:avLst/>
          </a:prstGeom>
          <a:noFill/>
          <a:ln>
            <a:noFill/>
          </a:ln>
        </p:spPr>
      </p:pic>
      <p:sp>
        <p:nvSpPr>
          <p:cNvPr id="194" name="Google Shape;194;p19"/>
          <p:cNvSpPr/>
          <p:nvPr/>
        </p:nvSpPr>
        <p:spPr>
          <a:xfrm>
            <a:off x="2592150" y="2115900"/>
            <a:ext cx="8885400" cy="387900"/>
          </a:xfrm>
          <a:prstGeom prst="roundRect">
            <a:avLst>
              <a:gd fmla="val 16667" name="adj"/>
            </a:avLst>
          </a:prstGeom>
          <a:noFill/>
          <a:ln cap="flat" cmpd="sng" w="952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2592150" y="2571750"/>
            <a:ext cx="8885400" cy="2721300"/>
          </a:xfrm>
          <a:prstGeom prst="roundRect">
            <a:avLst>
              <a:gd fmla="val 16667" name="adj"/>
            </a:avLst>
          </a:prstGeom>
          <a:noFill/>
          <a:ln cap="flat" cmpd="sng" w="9525">
            <a:solidFill>
              <a:schemeClr val="accent6"/>
            </a:solidFill>
            <a:prstDash val="solid"/>
            <a:round/>
            <a:headEnd len="sm" w="sm" type="none"/>
            <a:tailEnd len="sm" w="sm" type="none"/>
          </a:ln>
          <a:effectLst>
            <a:outerShdw blurRad="128588" rotWithShape="0" algn="bl" dir="2760000" dist="285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idx="12" type="sldNum"/>
          </p:nvPr>
        </p:nvSpPr>
        <p:spPr>
          <a:xfrm>
            <a:off x="10993582" y="6446838"/>
            <a:ext cx="7800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900"/>
              <a:buFont typeface="Arial"/>
              <a:buNone/>
            </a:pPr>
            <a:fld id="{00000000-1234-1234-1234-123412341234}" type="slidenum">
              <a:rPr lang="en-US"/>
              <a:t>‹#›</a:t>
            </a:fld>
            <a:endParaRPr/>
          </a:p>
        </p:txBody>
      </p:sp>
      <p:sp>
        <p:nvSpPr>
          <p:cNvPr id="202" name="Google Shape;202;p20"/>
          <p:cNvSpPr txBox="1"/>
          <p:nvPr>
            <p:ph type="title"/>
          </p:nvPr>
        </p:nvSpPr>
        <p:spPr>
          <a:xfrm>
            <a:off x="739875" y="286600"/>
            <a:ext cx="10253700" cy="145080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1200"/>
              </a:spcBef>
              <a:spcAft>
                <a:spcPts val="0"/>
              </a:spcAft>
              <a:buSzPts val="1100"/>
              <a:buNone/>
            </a:pPr>
            <a:r>
              <a:rPr b="1" lang="en-US" sz="3500">
                <a:latin typeface="Open Sans"/>
                <a:ea typeface="Open Sans"/>
                <a:cs typeface="Open Sans"/>
                <a:sym typeface="Open Sans"/>
              </a:rPr>
              <a:t>Observation and Inference</a:t>
            </a:r>
            <a:endParaRPr/>
          </a:p>
        </p:txBody>
      </p:sp>
      <p:sp>
        <p:nvSpPr>
          <p:cNvPr id="203" name="Google Shape;203;p20"/>
          <p:cNvSpPr txBox="1"/>
          <p:nvPr/>
        </p:nvSpPr>
        <p:spPr>
          <a:xfrm>
            <a:off x="680475" y="1949300"/>
            <a:ext cx="11093100" cy="4710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accent1"/>
              </a:buClr>
              <a:buSzPts val="1900"/>
              <a:buChar char="●"/>
            </a:pPr>
            <a:r>
              <a:rPr lang="en-US" sz="1900"/>
              <a:t>Our best performing model for COVID news is T5 full-full, vs. the best performing for CNN news is BART (artsum)</a:t>
            </a:r>
            <a:endParaRPr sz="1900"/>
          </a:p>
          <a:p>
            <a:pPr indent="-349250" lvl="0" marL="457200" rtl="0" algn="l">
              <a:spcBef>
                <a:spcPts val="0"/>
              </a:spcBef>
              <a:spcAft>
                <a:spcPts val="0"/>
              </a:spcAft>
              <a:buClr>
                <a:schemeClr val="accent1"/>
              </a:buClr>
              <a:buSzPts val="1900"/>
              <a:buChar char="●"/>
            </a:pPr>
            <a:r>
              <a:rPr lang="en-US" sz="1900"/>
              <a:t>We got better scores on COVID news dataset compared to those on CNN news dataset:</a:t>
            </a:r>
            <a:endParaRPr sz="1900"/>
          </a:p>
          <a:p>
            <a:pPr indent="-349250" lvl="1" marL="914400" rtl="0" algn="l">
              <a:spcBef>
                <a:spcPts val="0"/>
              </a:spcBef>
              <a:spcAft>
                <a:spcPts val="0"/>
              </a:spcAft>
              <a:buSzPts val="1900"/>
              <a:buChar char="○"/>
            </a:pPr>
            <a:r>
              <a:rPr lang="en-US" sz="1900">
                <a:solidFill>
                  <a:schemeClr val="dk1"/>
                </a:solidFill>
              </a:rPr>
              <a:t>COVID dataset </a:t>
            </a:r>
            <a:r>
              <a:rPr lang="en-US" sz="1900"/>
              <a:t>contains more homogeneous articles that are on a specific topic</a:t>
            </a:r>
            <a:endParaRPr sz="1900"/>
          </a:p>
          <a:p>
            <a:pPr indent="-349250" lvl="1" marL="914400" rtl="0" algn="l">
              <a:spcBef>
                <a:spcPts val="0"/>
              </a:spcBef>
              <a:spcAft>
                <a:spcPts val="0"/>
              </a:spcAft>
              <a:buSzPts val="1900"/>
              <a:buChar char="○"/>
            </a:pPr>
            <a:r>
              <a:rPr lang="en-US" sz="1900"/>
              <a:t>CNN news articles range across an unspecified number of topics and higher variation in the use of language as well as the context</a:t>
            </a:r>
            <a:endParaRPr sz="1900"/>
          </a:p>
          <a:p>
            <a:pPr indent="-349250" lvl="0" marL="457200" rtl="0" algn="l">
              <a:spcBef>
                <a:spcPts val="0"/>
              </a:spcBef>
              <a:spcAft>
                <a:spcPts val="0"/>
              </a:spcAft>
              <a:buClr>
                <a:schemeClr val="accent1"/>
              </a:buClr>
              <a:buSzPts val="1900"/>
              <a:buChar char="●"/>
            </a:pPr>
            <a:r>
              <a:rPr lang="en-US" sz="1900"/>
              <a:t>Based on our results, our inference is that a multistage summarization and BART work better for general use-cases while T5 trains well on specific topics</a:t>
            </a:r>
            <a:endParaRPr sz="1900"/>
          </a:p>
          <a:p>
            <a:pPr indent="-349250" lvl="0" marL="457200" rtl="0" algn="l">
              <a:spcBef>
                <a:spcPts val="0"/>
              </a:spcBef>
              <a:spcAft>
                <a:spcPts val="0"/>
              </a:spcAft>
              <a:buClr>
                <a:schemeClr val="accent1"/>
              </a:buClr>
              <a:buSzPts val="1900"/>
              <a:buChar char="●"/>
            </a:pPr>
            <a:r>
              <a:rPr lang="en-US" sz="1900"/>
              <a:t>According to the results for CNN dataset, BART - based scenarios gave better scores compared to T5- base, possibly because BART is trained as a denoising autoencoder dedicated to summarization</a:t>
            </a:r>
            <a:endParaRPr sz="1900"/>
          </a:p>
          <a:p>
            <a:pPr indent="-349250" lvl="0" marL="457200" rtl="0" algn="l">
              <a:spcBef>
                <a:spcPts val="0"/>
              </a:spcBef>
              <a:spcAft>
                <a:spcPts val="0"/>
              </a:spcAft>
              <a:buClr>
                <a:schemeClr val="accent1"/>
              </a:buClr>
              <a:buSzPts val="1900"/>
              <a:buChar char="●"/>
            </a:pPr>
            <a:r>
              <a:rPr lang="en-US" sz="1900"/>
              <a:t>The performance of models based on NER filtering is not good</a:t>
            </a:r>
            <a:endParaRPr sz="1900"/>
          </a:p>
          <a:p>
            <a:pPr indent="-349250" lvl="1" marL="914400" rtl="0" algn="l">
              <a:spcBef>
                <a:spcPts val="0"/>
              </a:spcBef>
              <a:spcAft>
                <a:spcPts val="0"/>
              </a:spcAft>
              <a:buSzPts val="1900"/>
              <a:buChar char="○"/>
            </a:pPr>
            <a:r>
              <a:rPr lang="en-US" sz="1900"/>
              <a:t>This could mean that the headlines in real life do not have a high density of NEs</a:t>
            </a:r>
            <a:endParaRPr sz="1900"/>
          </a:p>
          <a:p>
            <a:pPr indent="-349250" lvl="1" marL="914400" rtl="0" algn="l">
              <a:spcBef>
                <a:spcPts val="0"/>
              </a:spcBef>
              <a:spcAft>
                <a:spcPts val="0"/>
              </a:spcAft>
              <a:buSzPts val="1900"/>
              <a:buChar char="○"/>
            </a:pPr>
            <a:r>
              <a:rPr lang="en-US" sz="1900"/>
              <a:t>We are losing some contextual information while performing important sentence filtering</a:t>
            </a:r>
            <a:endParaRPr sz="1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ph type="title"/>
          </p:nvPr>
        </p:nvSpPr>
        <p:spPr>
          <a:xfrm>
            <a:off x="1187225" y="286600"/>
            <a:ext cx="9739800" cy="145080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1200"/>
              </a:spcBef>
              <a:spcAft>
                <a:spcPts val="0"/>
              </a:spcAft>
              <a:buClr>
                <a:schemeClr val="dk1"/>
              </a:buClr>
              <a:buSzPts val="1100"/>
              <a:buFont typeface="Arial"/>
              <a:buNone/>
            </a:pPr>
            <a:r>
              <a:rPr b="1" lang="en-US" sz="3500">
                <a:latin typeface="Open Sans"/>
                <a:ea typeface="Open Sans"/>
                <a:cs typeface="Open Sans"/>
                <a:sym typeface="Open Sans"/>
              </a:rPr>
              <a:t>Conclusions</a:t>
            </a:r>
            <a:endParaRPr/>
          </a:p>
        </p:txBody>
      </p:sp>
      <p:sp>
        <p:nvSpPr>
          <p:cNvPr id="210" name="Google Shape;210;p21"/>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211" name="Google Shape;211;p21"/>
          <p:cNvSpPr txBox="1"/>
          <p:nvPr/>
        </p:nvSpPr>
        <p:spPr>
          <a:xfrm>
            <a:off x="1187225" y="2180750"/>
            <a:ext cx="10101300" cy="39405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accent1"/>
              </a:buClr>
              <a:buSzPts val="2200"/>
              <a:buFont typeface="Open Sans"/>
              <a:buChar char="●"/>
            </a:pPr>
            <a:r>
              <a:rPr lang="en-US" sz="2200">
                <a:solidFill>
                  <a:schemeClr val="dk1"/>
                </a:solidFill>
                <a:latin typeface="Open Sans"/>
                <a:ea typeface="Open Sans"/>
                <a:cs typeface="Open Sans"/>
                <a:sym typeface="Open Sans"/>
              </a:rPr>
              <a:t>W</a:t>
            </a:r>
            <a:r>
              <a:rPr lang="en-US" sz="2200">
                <a:solidFill>
                  <a:schemeClr val="dk1"/>
                </a:solidFill>
                <a:latin typeface="Open Sans"/>
                <a:ea typeface="Open Sans"/>
                <a:cs typeface="Open Sans"/>
                <a:sym typeface="Open Sans"/>
              </a:rPr>
              <a:t>e have conducted 38+ experiments</a:t>
            </a:r>
            <a:endParaRPr sz="2200">
              <a:solidFill>
                <a:schemeClr val="dk1"/>
              </a:solidFill>
              <a:latin typeface="Open Sans"/>
              <a:ea typeface="Open Sans"/>
              <a:cs typeface="Open Sans"/>
              <a:sym typeface="Open Sans"/>
            </a:endParaRPr>
          </a:p>
          <a:p>
            <a:pPr indent="0" lvl="0" marL="0" rtl="0" algn="l">
              <a:spcBef>
                <a:spcPts val="0"/>
              </a:spcBef>
              <a:spcAft>
                <a:spcPts val="0"/>
              </a:spcAft>
              <a:buNone/>
            </a:pPr>
            <a:r>
              <a:rPr lang="en-US" sz="1000">
                <a:solidFill>
                  <a:schemeClr val="dk1"/>
                </a:solidFill>
                <a:latin typeface="Open Sans"/>
                <a:ea typeface="Open Sans"/>
                <a:cs typeface="Open Sans"/>
                <a:sym typeface="Open Sans"/>
              </a:rPr>
              <a:t> </a:t>
            </a:r>
            <a:endParaRPr sz="1000">
              <a:solidFill>
                <a:schemeClr val="dk1"/>
              </a:solidFill>
              <a:latin typeface="Open Sans"/>
              <a:ea typeface="Open Sans"/>
              <a:cs typeface="Open Sans"/>
              <a:sym typeface="Open Sans"/>
            </a:endParaRPr>
          </a:p>
          <a:p>
            <a:pPr indent="-368300" lvl="0" marL="457200" rtl="0" algn="l">
              <a:spcBef>
                <a:spcPts val="0"/>
              </a:spcBef>
              <a:spcAft>
                <a:spcPts val="0"/>
              </a:spcAft>
              <a:buClr>
                <a:schemeClr val="accent1"/>
              </a:buClr>
              <a:buSzPts val="2200"/>
              <a:buFont typeface="Open Sans"/>
              <a:buChar char="●"/>
            </a:pPr>
            <a:r>
              <a:rPr lang="en-US" sz="2200">
                <a:solidFill>
                  <a:schemeClr val="dk1"/>
                </a:solidFill>
                <a:latin typeface="Open Sans"/>
                <a:ea typeface="Open Sans"/>
                <a:cs typeface="Open Sans"/>
                <a:sym typeface="Open Sans"/>
              </a:rPr>
              <a:t>Our experiments indicate that there is a no unanimous winner among various transformers (BART and T5) - </a:t>
            </a:r>
            <a:endParaRPr sz="2200">
              <a:solidFill>
                <a:schemeClr val="dk1"/>
              </a:solidFill>
              <a:latin typeface="Open Sans"/>
              <a:ea typeface="Open Sans"/>
              <a:cs typeface="Open Sans"/>
              <a:sym typeface="Open Sans"/>
            </a:endParaRPr>
          </a:p>
          <a:p>
            <a:pPr indent="-368300" lvl="1" marL="914400" rtl="0" algn="l">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use case, model development and stacking methods define how successful a transformer model implementation is</a:t>
            </a:r>
            <a:endParaRPr sz="2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p>
            <a:pPr indent="-368300" lvl="0" marL="457200" rtl="0" algn="l">
              <a:spcBef>
                <a:spcPts val="0"/>
              </a:spcBef>
              <a:spcAft>
                <a:spcPts val="0"/>
              </a:spcAft>
              <a:buClr>
                <a:schemeClr val="accent1"/>
              </a:buClr>
              <a:buSzPts val="2200"/>
              <a:buFont typeface="Open Sans"/>
              <a:buChar char="●"/>
            </a:pPr>
            <a:r>
              <a:rPr lang="en-US" sz="2200">
                <a:solidFill>
                  <a:schemeClr val="dk1"/>
                </a:solidFill>
                <a:latin typeface="Open Sans"/>
                <a:ea typeface="Open Sans"/>
                <a:cs typeface="Open Sans"/>
                <a:sym typeface="Open Sans"/>
              </a:rPr>
              <a:t>For COVID news - best model was T5 trained and scored using full article text</a:t>
            </a:r>
            <a:endParaRPr sz="2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p>
            <a:pPr indent="-368300" lvl="0" marL="457200" rtl="0" algn="l">
              <a:spcBef>
                <a:spcPts val="0"/>
              </a:spcBef>
              <a:spcAft>
                <a:spcPts val="0"/>
              </a:spcAft>
              <a:buClr>
                <a:schemeClr val="accent1"/>
              </a:buClr>
              <a:buSzPts val="2200"/>
              <a:buFont typeface="Open Sans"/>
              <a:buChar char="●"/>
            </a:pPr>
            <a:r>
              <a:rPr lang="en-US" sz="2200">
                <a:solidFill>
                  <a:schemeClr val="dk1"/>
                </a:solidFill>
                <a:latin typeface="Open Sans"/>
                <a:ea typeface="Open Sans"/>
                <a:cs typeface="Open Sans"/>
                <a:sym typeface="Open Sans"/>
              </a:rPr>
              <a:t>For CNN news - best model </a:t>
            </a:r>
            <a:r>
              <a:rPr lang="en-US" sz="2200">
                <a:latin typeface="Open Sans"/>
                <a:ea typeface="Open Sans"/>
                <a:cs typeface="Open Sans"/>
                <a:sym typeface="Open Sans"/>
              </a:rPr>
              <a:t>stages of interim summarization helped and Article Summary (artsum) yielded best scores</a:t>
            </a:r>
            <a:endParaRPr sz="2200">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tVTI">
  <a:themeElements>
    <a:clrScheme name="Custom 40">
      <a:dk1>
        <a:srgbClr val="000000"/>
      </a:dk1>
      <a:lt1>
        <a:srgbClr val="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